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1.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2.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theme/themeOverride3.xml" ContentType="application/vnd.openxmlformats-officedocument.themeOverrid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theme/themeOverride4.xml" ContentType="application/vnd.openxmlformats-officedocument.themeOverrid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theme/themeOverride5.xml" ContentType="application/vnd.openxmlformats-officedocument.themeOverrid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theme/themeOverride6.xml" ContentType="application/vnd.openxmlformats-officedocument.themeOverrid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theme/themeOverride7.xml" ContentType="application/vnd.openxmlformats-officedocument.themeOverrid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theme/themeOverride8.xml" ContentType="application/vnd.openxmlformats-officedocument.themeOverrid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theme/themeOverride9.xml" ContentType="application/vnd.openxmlformats-officedocument.themeOverride+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ppt/theme/themeOverride10.xml" ContentType="application/vnd.openxmlformats-officedocument.themeOverride+xml"/>
  <Override PartName="/ppt/charts/chart32.xml" ContentType="application/vnd.openxmlformats-officedocument.drawingml.chart+xml"/>
  <Override PartName="/ppt/charts/style32.xml" ContentType="application/vnd.ms-office.chartstyle+xml"/>
  <Override PartName="/ppt/charts/colors32.xml" ContentType="application/vnd.ms-office.chartcolorstyle+xml"/>
  <Override PartName="/ppt/theme/themeOverride1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56"/>
  </p:notesMasterIdLst>
  <p:sldIdLst>
    <p:sldId id="291" r:id="rId4"/>
    <p:sldId id="292" r:id="rId5"/>
    <p:sldId id="293" r:id="rId6"/>
    <p:sldId id="294" r:id="rId7"/>
    <p:sldId id="295" r:id="rId8"/>
    <p:sldId id="296" r:id="rId9"/>
    <p:sldId id="297" r:id="rId10"/>
    <p:sldId id="298" r:id="rId11"/>
    <p:sldId id="299" r:id="rId12"/>
    <p:sldId id="300" r:id="rId13"/>
    <p:sldId id="302" r:id="rId14"/>
    <p:sldId id="257" r:id="rId15"/>
    <p:sldId id="258" r:id="rId16"/>
    <p:sldId id="259" r:id="rId17"/>
    <p:sldId id="260" r:id="rId18"/>
    <p:sldId id="261" r:id="rId19"/>
    <p:sldId id="262" r:id="rId20"/>
    <p:sldId id="263" r:id="rId21"/>
    <p:sldId id="264" r:id="rId22"/>
    <p:sldId id="265" r:id="rId23"/>
    <p:sldId id="266" r:id="rId24"/>
    <p:sldId id="267" r:id="rId25"/>
    <p:sldId id="268" r:id="rId26"/>
    <p:sldId id="269" r:id="rId27"/>
    <p:sldId id="270" r:id="rId28"/>
    <p:sldId id="271" r:id="rId29"/>
    <p:sldId id="272" r:id="rId30"/>
    <p:sldId id="273" r:id="rId31"/>
    <p:sldId id="274" r:id="rId32"/>
    <p:sldId id="275" r:id="rId33"/>
    <p:sldId id="276" r:id="rId34"/>
    <p:sldId id="277" r:id="rId35"/>
    <p:sldId id="278" r:id="rId36"/>
    <p:sldId id="279" r:id="rId37"/>
    <p:sldId id="280" r:id="rId38"/>
    <p:sldId id="281" r:id="rId39"/>
    <p:sldId id="282" r:id="rId40"/>
    <p:sldId id="283" r:id="rId41"/>
    <p:sldId id="284" r:id="rId42"/>
    <p:sldId id="285" r:id="rId43"/>
    <p:sldId id="286" r:id="rId44"/>
    <p:sldId id="287" r:id="rId45"/>
    <p:sldId id="288" r:id="rId46"/>
    <p:sldId id="289" r:id="rId47"/>
    <p:sldId id="348" r:id="rId48"/>
    <p:sldId id="349" r:id="rId49"/>
    <p:sldId id="350" r:id="rId50"/>
    <p:sldId id="351" r:id="rId51"/>
    <p:sldId id="352" r:id="rId52"/>
    <p:sldId id="353" r:id="rId53"/>
    <p:sldId id="356" r:id="rId54"/>
    <p:sldId id="354" r:id="rId5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69" d="100"/>
          <a:sy n="69" d="100"/>
        </p:scale>
        <p:origin x="504"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slide" Target="slides/slide5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notesMaster" Target="notesMasters/notesMaster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JGuiza\Desktop\Jairo's%20Documents\POS%20Data%20-%20Documents\Data%202019.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JGuiza\Desktop\Jairo's%20Documents\POS%20Data%20-%20Documents\Data%202019.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JGuiza\Desktop\Jairo's%20Documents\POS%20Data%20-%20Documents\Data%202019.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JGuiza\AppData\Roaming\Microsoft\Excel\Data%202019%20(version%201).xlsb"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JGuiza\AppData\Roaming\Microsoft\Excel\Data%202019%20(version%201).xlsb"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JGuiza\AppData\Roaming\Microsoft\Excel\Data%202019%20(version%201).xlsb"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JGuiza\AppData\Roaming\Microsoft\Excel\Data%202019%20(version%201).xlsb"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C:\Users\JGuiza\AppData\Roaming\Microsoft\Excel\Data%202019%20(version%201).xlsb"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JGuiza\AppData\Roaming\Microsoft\Excel\Data%202019%20(version%201).xlsb"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C:\Users\JGuiza\AppData\Roaming\Microsoft\Excel\Data%202019%20(version%201).xlsb"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C:\Users\JGuiza\AppData\Roaming\Microsoft\Excel\Data%202019%20(version%201).xlsb"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file:///C:\Users\JGuiza\AppData\Roaming\Microsoft\Excel\Data%202019%20(version%201).xlsb"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22.xml"/><Relationship Id="rId1" Type="http://schemas.microsoft.com/office/2011/relationships/chartStyle" Target="style22.xml"/><Relationship Id="rId4" Type="http://schemas.openxmlformats.org/officeDocument/2006/relationships/oleObject" Target="file:///C:\Users\JGuiza\AppData\Roaming\Microsoft\Excel\Data%202019%20(version%201).xlsb" TargetMode="External"/></Relationships>
</file>

<file path=ppt/charts/_rels/chart23.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23.xml"/><Relationship Id="rId1" Type="http://schemas.microsoft.com/office/2011/relationships/chartStyle" Target="style23.xml"/><Relationship Id="rId4" Type="http://schemas.openxmlformats.org/officeDocument/2006/relationships/oleObject" Target="file:///C:\Users\JGuiza\AppData\Roaming\Microsoft\Excel\Data%202019%20(version%201).xlsb" TargetMode="External"/></Relationships>
</file>

<file path=ppt/charts/_rels/chart24.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24.xml"/><Relationship Id="rId1" Type="http://schemas.microsoft.com/office/2011/relationships/chartStyle" Target="style24.xml"/><Relationship Id="rId4" Type="http://schemas.openxmlformats.org/officeDocument/2006/relationships/oleObject" Target="file:///C:\Users\JGuiza\AppData\Roaming\Microsoft\Excel\Data%202019%20(version%201).xlsb" TargetMode="External"/></Relationships>
</file>

<file path=ppt/charts/_rels/chart25.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25.xml"/><Relationship Id="rId1" Type="http://schemas.microsoft.com/office/2011/relationships/chartStyle" Target="style25.xml"/><Relationship Id="rId4" Type="http://schemas.openxmlformats.org/officeDocument/2006/relationships/oleObject" Target="file:///C:\Users\JGuiza\AppData\Roaming\Microsoft\Excel\Data%202019%20(version%201).xlsb" TargetMode="External"/></Relationships>
</file>

<file path=ppt/charts/_rels/chart26.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26.xml"/><Relationship Id="rId1" Type="http://schemas.microsoft.com/office/2011/relationships/chartStyle" Target="style26.xml"/><Relationship Id="rId4" Type="http://schemas.openxmlformats.org/officeDocument/2006/relationships/oleObject" Target="file:///C:\Users\JGuiza\AppData\Roaming\Microsoft\Excel\Data%202019%20(version%201).xlsb" TargetMode="External"/></Relationships>
</file>

<file path=ppt/charts/_rels/chart27.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27.xml"/><Relationship Id="rId1" Type="http://schemas.microsoft.com/office/2011/relationships/chartStyle" Target="style27.xml"/><Relationship Id="rId4" Type="http://schemas.openxmlformats.org/officeDocument/2006/relationships/oleObject" Target="file:///C:\Users\JGuiza\AppData\Roaming\Microsoft\Excel\Data%202019%20(version%201).xlsb" TargetMode="External"/></Relationships>
</file>

<file path=ppt/charts/_rels/chart28.xml.rels><?xml version="1.0" encoding="UTF-8" standalone="yes"?>
<Relationships xmlns="http://schemas.openxmlformats.org/package/2006/relationships"><Relationship Id="rId3" Type="http://schemas.openxmlformats.org/officeDocument/2006/relationships/oleObject" Target="file:///C:\Users\JGuiza\AppData\Roaming\Microsoft\Excel\Data%202019%20(version%201).xlsb" TargetMode="External"/><Relationship Id="rId2" Type="http://schemas.microsoft.com/office/2011/relationships/chartColorStyle" Target="colors28.xml"/><Relationship Id="rId1" Type="http://schemas.microsoft.com/office/2011/relationships/chartStyle" Target="style28.xml"/></Relationships>
</file>

<file path=ppt/charts/_rels/chart29.xml.rels><?xml version="1.0" encoding="UTF-8" standalone="yes"?>
<Relationships xmlns="http://schemas.openxmlformats.org/package/2006/relationships"><Relationship Id="rId3" Type="http://schemas.openxmlformats.org/officeDocument/2006/relationships/oleObject" Target="file:///C:\Users\JGuiza\AppData\Roaming\Microsoft\Excel\Data%202019%20(version%201).xlsb" TargetMode="External"/><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30.xml"/><Relationship Id="rId1" Type="http://schemas.microsoft.com/office/2011/relationships/chartStyle" Target="style30.xml"/><Relationship Id="rId4" Type="http://schemas.openxmlformats.org/officeDocument/2006/relationships/oleObject" Target="file:///C:\Users\JGuiza\AppData\Roaming\Microsoft\Excel\Data%202019%20(version%201).xlsb" TargetMode="External"/></Relationships>
</file>

<file path=ppt/charts/_rels/chart31.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31.xml"/><Relationship Id="rId1" Type="http://schemas.microsoft.com/office/2011/relationships/chartStyle" Target="style31.xml"/><Relationship Id="rId4" Type="http://schemas.openxmlformats.org/officeDocument/2006/relationships/oleObject" Target="file:///C:\Users\JGuiza\AppData\Roaming\Microsoft\Excel\Data%202019%20(version%201).xlsb" TargetMode="External"/></Relationships>
</file>

<file path=ppt/charts/_rels/chart32.xml.rels><?xml version="1.0" encoding="UTF-8" standalone="yes"?>
<Relationships xmlns="http://schemas.openxmlformats.org/package/2006/relationships"><Relationship Id="rId3" Type="http://schemas.openxmlformats.org/officeDocument/2006/relationships/themeOverride" Target="../theme/themeOverride11.xml"/><Relationship Id="rId2" Type="http://schemas.microsoft.com/office/2011/relationships/chartColorStyle" Target="colors32.xml"/><Relationship Id="rId1" Type="http://schemas.microsoft.com/office/2011/relationships/chartStyle" Target="style32.xml"/><Relationship Id="rId4" Type="http://schemas.openxmlformats.org/officeDocument/2006/relationships/oleObject" Target="file:///C:\Users\JGuiza\AppData\Roaming\Microsoft\Excel\Data%202019%20(version%201).xlsb" TargetMode="Externa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C:\Users\JGuiza\Desktop\Jairo's%20Documents\POS%20Data%20-%20Documents\Data%202019%20(Autosaved).xlsx" TargetMode="External"/></Relationships>
</file>

<file path=ppt/charts/_rels/chart6.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JGuiza\Desktop\Jairo's%20Documents\POS%20Data%20-%20Documents\Data%202019.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JGuiza\Desktop\Jairo's%20Documents\POS%20Data%20-%20Documents\Data%202019.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file:///C:\Users\JGuiza\Desktop\Jairo's%20Documents\POS%20Data%20-%20Documents\Data%202019%20(Autosaved).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1600" b="1" i="0" u="none" strike="noStrike" kern="1200" cap="all" baseline="0">
                <a:solidFill>
                  <a:srgbClr val="C00000"/>
                </a:solidFill>
                <a:latin typeface="+mn-lt"/>
                <a:ea typeface="+mn-ea"/>
                <a:cs typeface="+mn-cs"/>
              </a:defRPr>
            </a:pPr>
            <a:r>
              <a:rPr lang="en-US" sz="2800" dirty="0">
                <a:solidFill>
                  <a:srgbClr val="C00000"/>
                </a:solidFill>
              </a:rPr>
              <a:t>Percentage of RCEB Consumers</a:t>
            </a:r>
            <a:r>
              <a:rPr lang="en-US" sz="2800" baseline="0" dirty="0">
                <a:solidFill>
                  <a:srgbClr val="C00000"/>
                </a:solidFill>
              </a:rPr>
              <a:t> by ethnicity</a:t>
            </a:r>
            <a:endParaRPr lang="en-US" sz="2800" dirty="0">
              <a:solidFill>
                <a:srgbClr val="C00000"/>
              </a:solidFill>
            </a:endParaRPr>
          </a:p>
        </c:rich>
      </c:tx>
      <c:layout>
        <c:manualLayout>
          <c:xMode val="edge"/>
          <c:yMode val="edge"/>
          <c:x val="0.18093305384562244"/>
          <c:y val="2.4820801414656913E-2"/>
        </c:manualLayout>
      </c:layout>
      <c:overlay val="0"/>
      <c:spPr>
        <a:noFill/>
        <a:ln>
          <a:noFill/>
        </a:ln>
        <a:effectLst/>
      </c:spPr>
      <c:txPr>
        <a:bodyPr rot="0" spcFirstLastPara="1" vertOverflow="ellipsis" vert="horz" wrap="square" anchor="ctr" anchorCtr="1"/>
        <a:lstStyle/>
        <a:p>
          <a:pPr algn="ctr">
            <a:defRPr sz="1600" b="1" i="0" u="none" strike="noStrike" kern="1200" cap="all" baseline="0">
              <a:solidFill>
                <a:srgbClr val="C00000"/>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0.20583005249343833"/>
          <c:w val="1"/>
          <c:h val="0.62417308456258136"/>
        </c:manualLayout>
      </c:layout>
      <c:pie3DChart>
        <c:varyColors val="1"/>
        <c:ser>
          <c:idx val="0"/>
          <c:order val="0"/>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6"/>
            <c:bubble3D val="0"/>
            <c:spPr>
              <a:solidFill>
                <a:schemeClr val="accent1">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1"/>
                      </a:solidFill>
                      <a:latin typeface="+mn-lt"/>
                      <a:ea typeface="+mn-ea"/>
                      <a:cs typeface="+mn-cs"/>
                    </a:defRPr>
                  </a:pPr>
                  <a:endParaRPr lang="en-US"/>
                </a:p>
              </c:txPr>
              <c:dLblPos val="outEnd"/>
              <c:showLegendKey val="0"/>
              <c:showVal val="1"/>
              <c:showCatName val="1"/>
              <c:showSerName val="0"/>
              <c:showPercent val="0"/>
              <c:showBubbleSize val="0"/>
            </c:dLbl>
            <c:dLbl>
              <c:idx val="1"/>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2"/>
                      </a:solidFill>
                      <a:latin typeface="+mn-lt"/>
                      <a:ea typeface="+mn-ea"/>
                      <a:cs typeface="+mn-cs"/>
                    </a:defRPr>
                  </a:pPr>
                  <a:endParaRPr lang="en-US"/>
                </a:p>
              </c:txPr>
              <c:dLblPos val="outEnd"/>
              <c:showLegendKey val="0"/>
              <c:showVal val="1"/>
              <c:showCatName val="1"/>
              <c:showSerName val="0"/>
              <c:showPercent val="0"/>
              <c:showBubbleSize val="0"/>
            </c:dLbl>
            <c:dLbl>
              <c:idx val="2"/>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3"/>
                      </a:solidFill>
                      <a:latin typeface="+mn-lt"/>
                      <a:ea typeface="+mn-ea"/>
                      <a:cs typeface="+mn-cs"/>
                    </a:defRPr>
                  </a:pPr>
                  <a:endParaRPr lang="en-US"/>
                </a:p>
              </c:txPr>
              <c:dLblPos val="outEnd"/>
              <c:showLegendKey val="0"/>
              <c:showVal val="1"/>
              <c:showCatName val="1"/>
              <c:showSerName val="0"/>
              <c:showPercent val="0"/>
              <c:showBubbleSize val="0"/>
            </c:dLbl>
            <c:dLbl>
              <c:idx val="3"/>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4"/>
                      </a:solidFill>
                      <a:latin typeface="+mn-lt"/>
                      <a:ea typeface="+mn-ea"/>
                      <a:cs typeface="+mn-cs"/>
                    </a:defRPr>
                  </a:pPr>
                  <a:endParaRPr lang="en-US"/>
                </a:p>
              </c:txPr>
              <c:dLblPos val="outEnd"/>
              <c:showLegendKey val="0"/>
              <c:showVal val="1"/>
              <c:showCatName val="1"/>
              <c:showSerName val="0"/>
              <c:showPercent val="0"/>
              <c:showBubbleSize val="0"/>
            </c:dLbl>
            <c:dLbl>
              <c:idx val="4"/>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5"/>
                      </a:solidFill>
                      <a:latin typeface="+mn-lt"/>
                      <a:ea typeface="+mn-ea"/>
                      <a:cs typeface="+mn-cs"/>
                    </a:defRPr>
                  </a:pPr>
                  <a:endParaRPr lang="en-US"/>
                </a:p>
              </c:txPr>
              <c:dLblPos val="outEnd"/>
              <c:showLegendKey val="0"/>
              <c:showVal val="1"/>
              <c:showCatName val="1"/>
              <c:showSerName val="0"/>
              <c:showPercent val="0"/>
              <c:showBubbleSize val="0"/>
            </c:dLbl>
            <c:dLbl>
              <c:idx val="5"/>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6"/>
                      </a:solidFill>
                      <a:latin typeface="+mn-lt"/>
                      <a:ea typeface="+mn-ea"/>
                      <a:cs typeface="+mn-cs"/>
                    </a:defRPr>
                  </a:pPr>
                  <a:endParaRPr lang="en-US"/>
                </a:p>
              </c:txPr>
              <c:dLblPos val="outEnd"/>
              <c:showLegendKey val="0"/>
              <c:showVal val="1"/>
              <c:showCatName val="1"/>
              <c:showSerName val="0"/>
              <c:showPercent val="0"/>
              <c:showBubbleSize val="0"/>
            </c:dLbl>
            <c:dLbl>
              <c:idx val="6"/>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1">
                          <a:lumMod val="60000"/>
                        </a:schemeClr>
                      </a:solidFill>
                      <a:latin typeface="+mn-lt"/>
                      <a:ea typeface="+mn-ea"/>
                      <a:cs typeface="+mn-cs"/>
                    </a:defRPr>
                  </a:pPr>
                  <a:endParaRPr lang="en-US"/>
                </a:p>
              </c:txPr>
              <c:dLblPos val="outEnd"/>
              <c:showLegendKey val="0"/>
              <c:showVal val="1"/>
              <c:showCatName val="1"/>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1"/>
                    </a:solidFill>
                    <a:latin typeface="+mn-lt"/>
                    <a:ea typeface="+mn-ea"/>
                    <a:cs typeface="+mn-cs"/>
                  </a:defRPr>
                </a:pPr>
                <a:endParaRPr lang="en-US"/>
              </a:p>
            </c:tx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Sheet1!$A$1:$A$7</c:f>
              <c:strCache>
                <c:ptCount val="7"/>
                <c:pt idx="0">
                  <c:v>American Indian or Alaska Native</c:v>
                </c:pt>
                <c:pt idx="1">
                  <c:v>Asian</c:v>
                </c:pt>
                <c:pt idx="2">
                  <c:v>Black/African American</c:v>
                </c:pt>
                <c:pt idx="3">
                  <c:v>Hispanic</c:v>
                </c:pt>
                <c:pt idx="4">
                  <c:v>Native Hawaiian or Other Pacific Islander</c:v>
                </c:pt>
                <c:pt idx="5">
                  <c:v>Other Ethnicity or Race / Multicultural</c:v>
                </c:pt>
                <c:pt idx="6">
                  <c:v>White</c:v>
                </c:pt>
              </c:strCache>
            </c:strRef>
          </c:cat>
          <c:val>
            <c:numRef>
              <c:f>Sheet1!$B$1:$B$7</c:f>
              <c:numCache>
                <c:formatCode>0.00%</c:formatCode>
                <c:ptCount val="7"/>
                <c:pt idx="0">
                  <c:v>2E-3</c:v>
                </c:pt>
                <c:pt idx="1">
                  <c:v>0.184</c:v>
                </c:pt>
                <c:pt idx="2">
                  <c:v>0.16239999999999999</c:v>
                </c:pt>
                <c:pt idx="3">
                  <c:v>0.2349</c:v>
                </c:pt>
                <c:pt idx="4">
                  <c:v>2.5999999999999999E-3</c:v>
                </c:pt>
                <c:pt idx="5">
                  <c:v>0.13969999999999999</c:v>
                </c:pt>
                <c:pt idx="6">
                  <c:v>0.27410000000000001</c:v>
                </c:pt>
              </c:numCache>
            </c:numRef>
          </c:val>
        </c:ser>
        <c:dLbls>
          <c:dLblPos val="outEnd"/>
          <c:showLegendKey val="0"/>
          <c:showVal val="1"/>
          <c:showCatName val="0"/>
          <c:showSerName val="0"/>
          <c:showPercent val="0"/>
          <c:showBubbleSize val="0"/>
          <c:showLeaderLines val="1"/>
        </c:dLbls>
      </c:pie3DChart>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ndard"/>
        <c:varyColors val="0"/>
        <c:ser>
          <c:idx val="0"/>
          <c:order val="0"/>
          <c:tx>
            <c:strRef>
              <c:f>Sheet8!$B$1</c:f>
              <c:strCache>
                <c:ptCount val="1"/>
                <c:pt idx="0">
                  <c:v>Overall</c:v>
                </c:pt>
              </c:strCache>
            </c:strRef>
          </c:tx>
          <c:spPr>
            <a:solidFill>
              <a:schemeClr val="accent1"/>
            </a:solidFill>
            <a:ln>
              <a:noFill/>
            </a:ln>
            <a:effectLst/>
            <a:sp3d/>
          </c:spPr>
          <c:invertIfNegative val="0"/>
          <c:dLbls>
            <c:dLbl>
              <c:idx val="0"/>
              <c:layout>
                <c:manualLayout>
                  <c:x val="-1.2359837058949797E-2"/>
                  <c:y val="-3.6876525391181539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7.8653508556953185E-3"/>
                  <c:y val="-3.687652539118158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8.9889724065088956E-3"/>
                  <c:y val="-5.1627135547654107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8.9889724065089355E-3"/>
                  <c:y val="-3.4418090365102766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5.6181077540680847E-3"/>
                  <c:y val="-2.7042785286866506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6.7417293048817849E-3"/>
                  <c:y val="-2.4584350260787691E-2"/>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6.7417293048817025E-3"/>
                  <c:y val="-3.4418090365102766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Sheet8!$A$2:$A$8</c:f>
              <c:strCache>
                <c:ptCount val="7"/>
                <c:pt idx="0">
                  <c:v>American Indian or Alaska Native</c:v>
                </c:pt>
                <c:pt idx="1">
                  <c:v>Asian</c:v>
                </c:pt>
                <c:pt idx="2">
                  <c:v>Black/African American</c:v>
                </c:pt>
                <c:pt idx="3">
                  <c:v>Hispanic</c:v>
                </c:pt>
                <c:pt idx="4">
                  <c:v>Native Hawaiian or Other PI</c:v>
                </c:pt>
                <c:pt idx="5">
                  <c:v>Other Ethnicity or Race/Multicultural</c:v>
                </c:pt>
                <c:pt idx="6">
                  <c:v>White</c:v>
                </c:pt>
              </c:strCache>
            </c:strRef>
          </c:cat>
          <c:val>
            <c:numRef>
              <c:f>Sheet8!$B$2:$B$8</c:f>
              <c:numCache>
                <c:formatCode>0.00%</c:formatCode>
                <c:ptCount val="7"/>
                <c:pt idx="0">
                  <c:v>0.58689999999999998</c:v>
                </c:pt>
                <c:pt idx="1">
                  <c:v>0.90569999999999995</c:v>
                </c:pt>
                <c:pt idx="2">
                  <c:v>0.68430000000000002</c:v>
                </c:pt>
                <c:pt idx="3">
                  <c:v>0.92130000000000001</c:v>
                </c:pt>
                <c:pt idx="4">
                  <c:v>0.91520000000000001</c:v>
                </c:pt>
                <c:pt idx="5">
                  <c:v>0.89790000000000003</c:v>
                </c:pt>
                <c:pt idx="6">
                  <c:v>0.61709999999999998</c:v>
                </c:pt>
              </c:numCache>
            </c:numRef>
          </c:val>
        </c:ser>
        <c:ser>
          <c:idx val="1"/>
          <c:order val="1"/>
          <c:tx>
            <c:strRef>
              <c:f>Sheet8!$C$1</c:f>
              <c:strCache>
                <c:ptCount val="1"/>
                <c:pt idx="0">
                  <c:v>Ages 3 - 21</c:v>
                </c:pt>
              </c:strCache>
            </c:strRef>
          </c:tx>
          <c:spPr>
            <a:solidFill>
              <a:schemeClr val="accent2"/>
            </a:solidFill>
            <a:ln>
              <a:noFill/>
            </a:ln>
            <a:effectLst/>
            <a:sp3d/>
          </c:spPr>
          <c:invertIfNegative val="0"/>
          <c:dLbls>
            <c:dLbl>
              <c:idx val="0"/>
              <c:layout>
                <c:manualLayout>
                  <c:x val="5.6181077540680647E-3"/>
                  <c:y val="-3.4418090365102787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4.1198980929022618E-17"/>
                  <c:y val="-2.7042785286866482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2.2472431016272339E-3"/>
                  <c:y val="-3.4418090365102766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3.3708646524408512E-3"/>
                  <c:y val="-2.4584350260787691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8.2397961858045237E-17"/>
                  <c:y val="-2.9501220312945251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1.1236215508136993E-3"/>
                  <c:y val="-3.4418090365102766E-2"/>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0"/>
                  <c:y val="-3.1959655339024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Sheet8!$A$2:$A$8</c:f>
              <c:strCache>
                <c:ptCount val="7"/>
                <c:pt idx="0">
                  <c:v>American Indian or Alaska Native</c:v>
                </c:pt>
                <c:pt idx="1">
                  <c:v>Asian</c:v>
                </c:pt>
                <c:pt idx="2">
                  <c:v>Black/African American</c:v>
                </c:pt>
                <c:pt idx="3">
                  <c:v>Hispanic</c:v>
                </c:pt>
                <c:pt idx="4">
                  <c:v>Native Hawaiian or Other PI</c:v>
                </c:pt>
                <c:pt idx="5">
                  <c:v>Other Ethnicity or Race/Multicultural</c:v>
                </c:pt>
                <c:pt idx="6">
                  <c:v>White</c:v>
                </c:pt>
              </c:strCache>
            </c:strRef>
          </c:cat>
          <c:val>
            <c:numRef>
              <c:f>Sheet8!$C$2:$C$8</c:f>
              <c:numCache>
                <c:formatCode>0.00%</c:formatCode>
                <c:ptCount val="7"/>
                <c:pt idx="0">
                  <c:v>1</c:v>
                </c:pt>
                <c:pt idx="1">
                  <c:v>0.97589999999999999</c:v>
                </c:pt>
                <c:pt idx="2">
                  <c:v>0.94569999999999999</c:v>
                </c:pt>
                <c:pt idx="3">
                  <c:v>0.98870000000000002</c:v>
                </c:pt>
                <c:pt idx="4">
                  <c:v>1</c:v>
                </c:pt>
                <c:pt idx="5">
                  <c:v>0.97909999999999997</c:v>
                </c:pt>
                <c:pt idx="6">
                  <c:v>0.94069999999999998</c:v>
                </c:pt>
              </c:numCache>
            </c:numRef>
          </c:val>
        </c:ser>
        <c:dLbls>
          <c:showLegendKey val="0"/>
          <c:showVal val="1"/>
          <c:showCatName val="0"/>
          <c:showSerName val="0"/>
          <c:showPercent val="0"/>
          <c:showBubbleSize val="0"/>
        </c:dLbls>
        <c:gapWidth val="150"/>
        <c:shape val="box"/>
        <c:axId val="243575832"/>
        <c:axId val="243576224"/>
        <c:axId val="243542144"/>
      </c:bar3DChart>
      <c:catAx>
        <c:axId val="24357583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C00000"/>
                </a:solidFill>
                <a:latin typeface="+mn-lt"/>
                <a:ea typeface="+mn-ea"/>
                <a:cs typeface="+mn-cs"/>
              </a:defRPr>
            </a:pPr>
            <a:endParaRPr lang="en-US"/>
          </a:p>
        </c:txPr>
        <c:crossAx val="243576224"/>
        <c:crosses val="autoZero"/>
        <c:auto val="1"/>
        <c:lblAlgn val="ctr"/>
        <c:lblOffset val="100"/>
        <c:noMultiLvlLbl val="0"/>
      </c:catAx>
      <c:valAx>
        <c:axId val="24357622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3575832"/>
        <c:crosses val="autoZero"/>
        <c:crossBetween val="between"/>
      </c:valAx>
      <c:serAx>
        <c:axId val="243542144"/>
        <c:scaling>
          <c:orientation val="minMax"/>
        </c:scaling>
        <c:delete val="0"/>
        <c:axPos val="b"/>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C00000"/>
                </a:solidFill>
                <a:latin typeface="+mn-lt"/>
                <a:ea typeface="+mn-ea"/>
                <a:cs typeface="+mn-cs"/>
              </a:defRPr>
            </a:pPr>
            <a:endParaRPr lang="en-US"/>
          </a:p>
        </c:txPr>
        <c:crossAx val="243576224"/>
        <c:crosses val="autoZero"/>
      </c:serAx>
      <c:spPr>
        <a:noFill/>
        <a:ln>
          <a:noFill/>
        </a:ln>
        <a:effectLst/>
      </c:spPr>
    </c:plotArea>
    <c:legend>
      <c:legendPos val="b"/>
      <c:overlay val="0"/>
      <c:spPr>
        <a:noFill/>
        <a:ln>
          <a:noFill/>
        </a:ln>
        <a:effectLst/>
      </c:spPr>
      <c:txPr>
        <a:bodyPr rot="0" spcFirstLastPara="1" vertOverflow="ellipsis" vert="horz" wrap="square" anchor="ctr" anchorCtr="1"/>
        <a:lstStyle/>
        <a:p>
          <a:pPr>
            <a:defRPr sz="2000" b="1" i="0" u="none" strike="noStrike" kern="1200" baseline="0">
              <a:solidFill>
                <a:srgbClr val="C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FF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Sheet9!$A$2:$A$8</c:f>
              <c:strCache>
                <c:ptCount val="7"/>
                <c:pt idx="0">
                  <c:v>American Indian or Alaska Native</c:v>
                </c:pt>
                <c:pt idx="1">
                  <c:v>Asian</c:v>
                </c:pt>
                <c:pt idx="2">
                  <c:v>Black/African American</c:v>
                </c:pt>
                <c:pt idx="3">
                  <c:v>Hispanic</c:v>
                </c:pt>
                <c:pt idx="4">
                  <c:v>Native Hawaiian or Other PI</c:v>
                </c:pt>
                <c:pt idx="5">
                  <c:v>Other Ethnicity or Race/Multicultural</c:v>
                </c:pt>
                <c:pt idx="6">
                  <c:v>White</c:v>
                </c:pt>
              </c:strCache>
            </c:strRef>
          </c:cat>
          <c:val>
            <c:numRef>
              <c:f>Sheet9!$B$2:$B$8</c:f>
              <c:numCache>
                <c:formatCode>_("$"* #,##0.00_);_("$"* \(#,##0.00\);_("$"* "-"??_);_(@_)</c:formatCode>
                <c:ptCount val="7"/>
                <c:pt idx="0">
                  <c:v>24281</c:v>
                </c:pt>
                <c:pt idx="1">
                  <c:v>11000</c:v>
                </c:pt>
                <c:pt idx="2">
                  <c:v>19997</c:v>
                </c:pt>
                <c:pt idx="3">
                  <c:v>8717</c:v>
                </c:pt>
                <c:pt idx="4">
                  <c:v>11605</c:v>
                </c:pt>
                <c:pt idx="5">
                  <c:v>10140</c:v>
                </c:pt>
                <c:pt idx="6">
                  <c:v>26116</c:v>
                </c:pt>
              </c:numCache>
            </c:numRef>
          </c:val>
        </c:ser>
        <c:dLbls>
          <c:dLblPos val="outEnd"/>
          <c:showLegendKey val="0"/>
          <c:showVal val="1"/>
          <c:showCatName val="0"/>
          <c:showSerName val="0"/>
          <c:showPercent val="0"/>
          <c:showBubbleSize val="0"/>
        </c:dLbls>
        <c:gapWidth val="115"/>
        <c:overlap val="-20"/>
        <c:axId val="243577008"/>
        <c:axId val="243577400"/>
      </c:barChart>
      <c:catAx>
        <c:axId val="243577008"/>
        <c:scaling>
          <c:orientation val="minMax"/>
        </c:scaling>
        <c:delete val="0"/>
        <c:axPos val="l"/>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rgbClr val="002060"/>
                </a:solidFill>
                <a:latin typeface="+mn-lt"/>
                <a:ea typeface="+mn-ea"/>
                <a:cs typeface="+mn-cs"/>
              </a:defRPr>
            </a:pPr>
            <a:endParaRPr lang="en-US"/>
          </a:p>
        </c:txPr>
        <c:crossAx val="243577400"/>
        <c:crosses val="autoZero"/>
        <c:auto val="1"/>
        <c:lblAlgn val="ctr"/>
        <c:lblOffset val="100"/>
        <c:noMultiLvlLbl val="0"/>
      </c:catAx>
      <c:valAx>
        <c:axId val="243577400"/>
        <c:scaling>
          <c:orientation val="minMax"/>
        </c:scaling>
        <c:delete val="0"/>
        <c:axPos val="b"/>
        <c:majorGridlines>
          <c:spPr>
            <a:ln w="9525" cap="flat" cmpd="sng" algn="ctr">
              <a:solidFill>
                <a:schemeClr val="tx1">
                  <a:lumMod val="15000"/>
                  <a:lumOff val="85000"/>
                </a:schemeClr>
              </a:solidFill>
              <a:round/>
            </a:ln>
            <a:effectLst/>
          </c:spPr>
        </c:majorGridlines>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35770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9802921936292848"/>
          <c:y val="0"/>
          <c:w val="0.66646986021434884"/>
          <c:h val="0.95189431310595751"/>
        </c:manualLayout>
      </c:layout>
      <c:bar3DChart>
        <c:barDir val="bar"/>
        <c:grouping val="clustered"/>
        <c:varyColors val="0"/>
        <c:ser>
          <c:idx val="0"/>
          <c:order val="0"/>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FF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Sheet10!$A$1:$A$7</c:f>
              <c:strCache>
                <c:ptCount val="7"/>
                <c:pt idx="0">
                  <c:v>American Indian or Alaska Native</c:v>
                </c:pt>
                <c:pt idx="1">
                  <c:v>Asian</c:v>
                </c:pt>
                <c:pt idx="2">
                  <c:v>Black/African American</c:v>
                </c:pt>
                <c:pt idx="3">
                  <c:v>Hispanic</c:v>
                </c:pt>
                <c:pt idx="4">
                  <c:v>Native Hawaiian or Other PI</c:v>
                </c:pt>
                <c:pt idx="5">
                  <c:v>Other Ethnicity or Race/Multicultural</c:v>
                </c:pt>
                <c:pt idx="6">
                  <c:v>White</c:v>
                </c:pt>
              </c:strCache>
            </c:strRef>
          </c:cat>
          <c:val>
            <c:numRef>
              <c:f>Sheet10!$B$1:$B$7</c:f>
              <c:numCache>
                <c:formatCode>_("$"* #,##0.00_);_("$"* \(#,##0.00\);_("$"* "-"??_);_(@_)</c:formatCode>
                <c:ptCount val="7"/>
                <c:pt idx="0">
                  <c:v>2486</c:v>
                </c:pt>
                <c:pt idx="1">
                  <c:v>5897</c:v>
                </c:pt>
                <c:pt idx="2">
                  <c:v>7024</c:v>
                </c:pt>
                <c:pt idx="3">
                  <c:v>3960</c:v>
                </c:pt>
                <c:pt idx="4">
                  <c:v>3384</c:v>
                </c:pt>
                <c:pt idx="5">
                  <c:v>4451</c:v>
                </c:pt>
                <c:pt idx="6">
                  <c:v>7142</c:v>
                </c:pt>
              </c:numCache>
            </c:numRef>
          </c:val>
        </c:ser>
        <c:dLbls>
          <c:showLegendKey val="0"/>
          <c:showVal val="1"/>
          <c:showCatName val="0"/>
          <c:showSerName val="0"/>
          <c:showPercent val="0"/>
          <c:showBubbleSize val="0"/>
        </c:dLbls>
        <c:gapWidth val="150"/>
        <c:shape val="box"/>
        <c:axId val="243578184"/>
        <c:axId val="243578576"/>
        <c:axId val="0"/>
      </c:bar3DChart>
      <c:catAx>
        <c:axId val="243578184"/>
        <c:scaling>
          <c:orientation val="minMax"/>
        </c:scaling>
        <c:delete val="0"/>
        <c:axPos val="l"/>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rgbClr val="FF0000"/>
                </a:solidFill>
                <a:latin typeface="+mn-lt"/>
                <a:ea typeface="+mn-ea"/>
                <a:cs typeface="+mn-cs"/>
              </a:defRPr>
            </a:pPr>
            <a:endParaRPr lang="en-US"/>
          </a:p>
        </c:txPr>
        <c:crossAx val="243578576"/>
        <c:crosses val="autoZero"/>
        <c:auto val="1"/>
        <c:lblAlgn val="ctr"/>
        <c:lblOffset val="100"/>
        <c:noMultiLvlLbl val="0"/>
      </c:catAx>
      <c:valAx>
        <c:axId val="243578576"/>
        <c:scaling>
          <c:orientation val="minMax"/>
        </c:scaling>
        <c:delete val="0"/>
        <c:axPos val="b"/>
        <c:majorGridlines>
          <c:spPr>
            <a:ln w="9525" cap="flat" cmpd="sng" algn="ctr">
              <a:solidFill>
                <a:schemeClr val="tx1">
                  <a:lumMod val="15000"/>
                  <a:lumOff val="85000"/>
                </a:schemeClr>
              </a:solidFill>
              <a:round/>
            </a:ln>
            <a:effectLst/>
          </c:spPr>
        </c:majorGridlines>
        <c:numFmt formatCode="_(&quot;$&quot;* #,##0.00_);_(&quot;$&quot;* \(#,##0.00\);_(&quot;$&quot;* &quot;-&quot;??_);_(@_)"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35781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FF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Sheet11!$A$1:$A$7</c:f>
              <c:strCache>
                <c:ptCount val="7"/>
                <c:pt idx="0">
                  <c:v>American Indian or Alaska Native</c:v>
                </c:pt>
                <c:pt idx="1">
                  <c:v>Asian</c:v>
                </c:pt>
                <c:pt idx="2">
                  <c:v>Black/African American</c:v>
                </c:pt>
                <c:pt idx="3">
                  <c:v>Hispanic</c:v>
                </c:pt>
                <c:pt idx="4">
                  <c:v>Native Hawaiian or Other PI</c:v>
                </c:pt>
                <c:pt idx="5">
                  <c:v>Other Ethnicity or Race/Multicultural</c:v>
                </c:pt>
                <c:pt idx="6">
                  <c:v>White</c:v>
                </c:pt>
              </c:strCache>
            </c:strRef>
          </c:cat>
          <c:val>
            <c:numRef>
              <c:f>Sheet11!$B$1:$B$7</c:f>
              <c:numCache>
                <c:formatCode>_("$"* #,##0.00_);_("$"* \(#,##0.00\);_("$"* "-"??_);_(@_)</c:formatCode>
                <c:ptCount val="7"/>
                <c:pt idx="0">
                  <c:v>5705</c:v>
                </c:pt>
                <c:pt idx="1">
                  <c:v>3996</c:v>
                </c:pt>
                <c:pt idx="2">
                  <c:v>4267</c:v>
                </c:pt>
                <c:pt idx="3">
                  <c:v>3569</c:v>
                </c:pt>
                <c:pt idx="4">
                  <c:v>3569</c:v>
                </c:pt>
                <c:pt idx="5">
                  <c:v>3757</c:v>
                </c:pt>
                <c:pt idx="6">
                  <c:v>4046</c:v>
                </c:pt>
              </c:numCache>
            </c:numRef>
          </c:val>
        </c:ser>
        <c:dLbls>
          <c:showLegendKey val="0"/>
          <c:showVal val="1"/>
          <c:showCatName val="0"/>
          <c:showSerName val="0"/>
          <c:showPercent val="0"/>
          <c:showBubbleSize val="0"/>
        </c:dLbls>
        <c:gapWidth val="150"/>
        <c:shape val="box"/>
        <c:axId val="243579360"/>
        <c:axId val="244262824"/>
        <c:axId val="0"/>
      </c:bar3DChart>
      <c:catAx>
        <c:axId val="24357936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rgbClr val="FF0000"/>
                </a:solidFill>
                <a:latin typeface="+mn-lt"/>
                <a:ea typeface="+mn-ea"/>
                <a:cs typeface="+mn-cs"/>
              </a:defRPr>
            </a:pPr>
            <a:endParaRPr lang="en-US"/>
          </a:p>
        </c:txPr>
        <c:crossAx val="244262824"/>
        <c:crosses val="autoZero"/>
        <c:auto val="1"/>
        <c:lblAlgn val="ctr"/>
        <c:lblOffset val="100"/>
        <c:noMultiLvlLbl val="0"/>
      </c:catAx>
      <c:valAx>
        <c:axId val="244262824"/>
        <c:scaling>
          <c:orientation val="minMax"/>
        </c:scaling>
        <c:delete val="0"/>
        <c:axPos val="b"/>
        <c:majorGridlines>
          <c:spPr>
            <a:ln w="9525" cap="flat" cmpd="sng" algn="ctr">
              <a:solidFill>
                <a:schemeClr val="tx1">
                  <a:lumMod val="15000"/>
                  <a:lumOff val="85000"/>
                </a:schemeClr>
              </a:solidFill>
              <a:round/>
            </a:ln>
            <a:effectLst/>
          </c:spPr>
        </c:majorGridlines>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35793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B05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Sheet12!$A$1:$A$7</c:f>
              <c:strCache>
                <c:ptCount val="7"/>
                <c:pt idx="0">
                  <c:v>American Indian or Alaska Native</c:v>
                </c:pt>
                <c:pt idx="1">
                  <c:v>Asian</c:v>
                </c:pt>
                <c:pt idx="2">
                  <c:v>Black/African American</c:v>
                </c:pt>
                <c:pt idx="3">
                  <c:v>Hispanic</c:v>
                </c:pt>
                <c:pt idx="4">
                  <c:v>Native Hawaiian or Other PI</c:v>
                </c:pt>
                <c:pt idx="5">
                  <c:v>Other Ethnicity or Race/Multicultural</c:v>
                </c:pt>
                <c:pt idx="6">
                  <c:v>White</c:v>
                </c:pt>
              </c:strCache>
            </c:strRef>
          </c:cat>
          <c:val>
            <c:numRef>
              <c:f>Sheet12!$B$1:$B$7</c:f>
              <c:numCache>
                <c:formatCode>_("$"* #,##0.00_);_("$"* \(#,##0.00\);_("$"* "-"??_);_(@_)</c:formatCode>
                <c:ptCount val="7"/>
                <c:pt idx="0">
                  <c:v>37378</c:v>
                </c:pt>
                <c:pt idx="1">
                  <c:v>23395</c:v>
                </c:pt>
                <c:pt idx="2">
                  <c:v>30462</c:v>
                </c:pt>
                <c:pt idx="3">
                  <c:v>22759</c:v>
                </c:pt>
                <c:pt idx="4">
                  <c:v>26385</c:v>
                </c:pt>
                <c:pt idx="5">
                  <c:v>26924</c:v>
                </c:pt>
                <c:pt idx="6">
                  <c:v>40168</c:v>
                </c:pt>
              </c:numCache>
            </c:numRef>
          </c:val>
        </c:ser>
        <c:dLbls>
          <c:showLegendKey val="0"/>
          <c:showVal val="1"/>
          <c:showCatName val="0"/>
          <c:showSerName val="0"/>
          <c:showPercent val="0"/>
          <c:showBubbleSize val="0"/>
        </c:dLbls>
        <c:gapWidth val="150"/>
        <c:shape val="box"/>
        <c:axId val="244263608"/>
        <c:axId val="244264000"/>
        <c:axId val="0"/>
      </c:bar3DChart>
      <c:catAx>
        <c:axId val="244263608"/>
        <c:scaling>
          <c:orientation val="minMax"/>
        </c:scaling>
        <c:delete val="0"/>
        <c:axPos val="l"/>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rgbClr val="00B050"/>
                </a:solidFill>
                <a:latin typeface="+mn-lt"/>
                <a:ea typeface="+mn-ea"/>
                <a:cs typeface="+mn-cs"/>
              </a:defRPr>
            </a:pPr>
            <a:endParaRPr lang="en-US"/>
          </a:p>
        </c:txPr>
        <c:crossAx val="244264000"/>
        <c:crosses val="autoZero"/>
        <c:auto val="1"/>
        <c:lblAlgn val="ctr"/>
        <c:lblOffset val="100"/>
        <c:noMultiLvlLbl val="0"/>
      </c:catAx>
      <c:valAx>
        <c:axId val="244264000"/>
        <c:scaling>
          <c:orientation val="minMax"/>
        </c:scaling>
        <c:delete val="0"/>
        <c:axPos val="b"/>
        <c:majorGridlines>
          <c:spPr>
            <a:ln w="9525" cap="flat" cmpd="sng" algn="ctr">
              <a:solidFill>
                <a:schemeClr val="tx1">
                  <a:lumMod val="15000"/>
                  <a:lumOff val="85000"/>
                </a:schemeClr>
              </a:solidFill>
              <a:round/>
            </a:ln>
            <a:effectLst/>
          </c:spPr>
        </c:majorGridlines>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42636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Sheet13!$B$1</c:f>
              <c:strCache>
                <c:ptCount val="1"/>
                <c:pt idx="0">
                  <c:v>Adults</c:v>
                </c:pt>
              </c:strCache>
            </c:strRef>
          </c:tx>
          <c:spPr>
            <a:solidFill>
              <a:schemeClr val="accent1"/>
            </a:solidFill>
            <a:ln>
              <a:noFill/>
            </a:ln>
            <a:effectLst/>
            <a:sp3d/>
          </c:spPr>
          <c:invertIfNegative val="0"/>
          <c:cat>
            <c:strRef>
              <c:f>Sheet13!$A$2:$A$8</c:f>
              <c:strCache>
                <c:ptCount val="7"/>
                <c:pt idx="0">
                  <c:v>American Indian or Alaska Native</c:v>
                </c:pt>
                <c:pt idx="1">
                  <c:v>Asian</c:v>
                </c:pt>
                <c:pt idx="2">
                  <c:v>Black/African American</c:v>
                </c:pt>
                <c:pt idx="3">
                  <c:v>Hispanic</c:v>
                </c:pt>
                <c:pt idx="4">
                  <c:v>Native Hawaiian or Other PI</c:v>
                </c:pt>
                <c:pt idx="5">
                  <c:v>Other Ethnicity or Race/Multicultural</c:v>
                </c:pt>
                <c:pt idx="6">
                  <c:v>White</c:v>
                </c:pt>
              </c:strCache>
            </c:strRef>
          </c:cat>
          <c:val>
            <c:numRef>
              <c:f>Sheet13!$B$2:$B$8</c:f>
              <c:numCache>
                <c:formatCode>_("$"* #,##0.00_);_("$"* \(#,##0.00\);_("$"* "-"??_);_(@_)</c:formatCode>
                <c:ptCount val="7"/>
                <c:pt idx="0">
                  <c:v>37378</c:v>
                </c:pt>
                <c:pt idx="1">
                  <c:v>23395</c:v>
                </c:pt>
                <c:pt idx="2">
                  <c:v>30462</c:v>
                </c:pt>
                <c:pt idx="3">
                  <c:v>22759</c:v>
                </c:pt>
                <c:pt idx="4">
                  <c:v>26385</c:v>
                </c:pt>
                <c:pt idx="5">
                  <c:v>26924</c:v>
                </c:pt>
                <c:pt idx="6">
                  <c:v>40168</c:v>
                </c:pt>
              </c:numCache>
            </c:numRef>
          </c:val>
        </c:ser>
        <c:ser>
          <c:idx val="1"/>
          <c:order val="1"/>
          <c:tx>
            <c:strRef>
              <c:f>Sheet13!$C$1</c:f>
              <c:strCache>
                <c:ptCount val="1"/>
                <c:pt idx="0">
                  <c:v>3 to 21</c:v>
                </c:pt>
              </c:strCache>
            </c:strRef>
          </c:tx>
          <c:spPr>
            <a:solidFill>
              <a:schemeClr val="accent2"/>
            </a:solidFill>
            <a:ln>
              <a:noFill/>
            </a:ln>
            <a:effectLst/>
            <a:sp3d/>
          </c:spPr>
          <c:invertIfNegative val="0"/>
          <c:cat>
            <c:strRef>
              <c:f>Sheet13!$A$2:$A$8</c:f>
              <c:strCache>
                <c:ptCount val="7"/>
                <c:pt idx="0">
                  <c:v>American Indian or Alaska Native</c:v>
                </c:pt>
                <c:pt idx="1">
                  <c:v>Asian</c:v>
                </c:pt>
                <c:pt idx="2">
                  <c:v>Black/African American</c:v>
                </c:pt>
                <c:pt idx="3">
                  <c:v>Hispanic</c:v>
                </c:pt>
                <c:pt idx="4">
                  <c:v>Native Hawaiian or Other PI</c:v>
                </c:pt>
                <c:pt idx="5">
                  <c:v>Other Ethnicity or Race/Multicultural</c:v>
                </c:pt>
                <c:pt idx="6">
                  <c:v>White</c:v>
                </c:pt>
              </c:strCache>
            </c:strRef>
          </c:cat>
          <c:val>
            <c:numRef>
              <c:f>Sheet13!$C$2:$C$8</c:f>
              <c:numCache>
                <c:formatCode>_("$"* #,##0.00_);_("$"* \(#,##0.00\);_("$"* "-"??_);_(@_)</c:formatCode>
                <c:ptCount val="7"/>
                <c:pt idx="0">
                  <c:v>2486</c:v>
                </c:pt>
                <c:pt idx="1">
                  <c:v>5897</c:v>
                </c:pt>
                <c:pt idx="2">
                  <c:v>7024</c:v>
                </c:pt>
                <c:pt idx="3">
                  <c:v>3960</c:v>
                </c:pt>
                <c:pt idx="4">
                  <c:v>3384</c:v>
                </c:pt>
                <c:pt idx="5">
                  <c:v>4451</c:v>
                </c:pt>
                <c:pt idx="6">
                  <c:v>7142</c:v>
                </c:pt>
              </c:numCache>
            </c:numRef>
          </c:val>
        </c:ser>
        <c:ser>
          <c:idx val="2"/>
          <c:order val="2"/>
          <c:tx>
            <c:strRef>
              <c:f>Sheet13!$D$1</c:f>
              <c:strCache>
                <c:ptCount val="1"/>
                <c:pt idx="0">
                  <c:v>Under 3</c:v>
                </c:pt>
              </c:strCache>
            </c:strRef>
          </c:tx>
          <c:spPr>
            <a:solidFill>
              <a:schemeClr val="accent3"/>
            </a:solidFill>
            <a:ln>
              <a:noFill/>
            </a:ln>
            <a:effectLst/>
            <a:sp3d/>
          </c:spPr>
          <c:invertIfNegative val="0"/>
          <c:cat>
            <c:strRef>
              <c:f>Sheet13!$A$2:$A$8</c:f>
              <c:strCache>
                <c:ptCount val="7"/>
                <c:pt idx="0">
                  <c:v>American Indian or Alaska Native</c:v>
                </c:pt>
                <c:pt idx="1">
                  <c:v>Asian</c:v>
                </c:pt>
                <c:pt idx="2">
                  <c:v>Black/African American</c:v>
                </c:pt>
                <c:pt idx="3">
                  <c:v>Hispanic</c:v>
                </c:pt>
                <c:pt idx="4">
                  <c:v>Native Hawaiian or Other PI</c:v>
                </c:pt>
                <c:pt idx="5">
                  <c:v>Other Ethnicity or Race/Multicultural</c:v>
                </c:pt>
                <c:pt idx="6">
                  <c:v>White</c:v>
                </c:pt>
              </c:strCache>
            </c:strRef>
          </c:cat>
          <c:val>
            <c:numRef>
              <c:f>Sheet13!$D$2:$D$8</c:f>
              <c:numCache>
                <c:formatCode>_("$"* #,##0.00_);_("$"* \(#,##0.00\);_("$"* "-"??_);_(@_)</c:formatCode>
                <c:ptCount val="7"/>
                <c:pt idx="0">
                  <c:v>5705</c:v>
                </c:pt>
                <c:pt idx="1">
                  <c:v>3996</c:v>
                </c:pt>
                <c:pt idx="2">
                  <c:v>4267</c:v>
                </c:pt>
                <c:pt idx="3">
                  <c:v>3569</c:v>
                </c:pt>
                <c:pt idx="4">
                  <c:v>3569</c:v>
                </c:pt>
                <c:pt idx="5">
                  <c:v>3757</c:v>
                </c:pt>
                <c:pt idx="6">
                  <c:v>4046</c:v>
                </c:pt>
              </c:numCache>
            </c:numRef>
          </c:val>
        </c:ser>
        <c:ser>
          <c:idx val="3"/>
          <c:order val="3"/>
          <c:tx>
            <c:strRef>
              <c:f>Sheet13!$E$1</c:f>
              <c:strCache>
                <c:ptCount val="1"/>
                <c:pt idx="0">
                  <c:v>Overall</c:v>
                </c:pt>
              </c:strCache>
            </c:strRef>
          </c:tx>
          <c:spPr>
            <a:solidFill>
              <a:schemeClr val="accent4"/>
            </a:solidFill>
            <a:ln>
              <a:noFill/>
            </a:ln>
            <a:effectLst/>
            <a:sp3d/>
          </c:spPr>
          <c:invertIfNegative val="0"/>
          <c:cat>
            <c:strRef>
              <c:f>Sheet13!$A$2:$A$8</c:f>
              <c:strCache>
                <c:ptCount val="7"/>
                <c:pt idx="0">
                  <c:v>American Indian or Alaska Native</c:v>
                </c:pt>
                <c:pt idx="1">
                  <c:v>Asian</c:v>
                </c:pt>
                <c:pt idx="2">
                  <c:v>Black/African American</c:v>
                </c:pt>
                <c:pt idx="3">
                  <c:v>Hispanic</c:v>
                </c:pt>
                <c:pt idx="4">
                  <c:v>Native Hawaiian or Other PI</c:v>
                </c:pt>
                <c:pt idx="5">
                  <c:v>Other Ethnicity or Race/Multicultural</c:v>
                </c:pt>
                <c:pt idx="6">
                  <c:v>White</c:v>
                </c:pt>
              </c:strCache>
            </c:strRef>
          </c:cat>
          <c:val>
            <c:numRef>
              <c:f>Sheet13!$E$2:$E$8</c:f>
              <c:numCache>
                <c:formatCode>_("$"* #,##0.00_);_("$"* \(#,##0.00\);_("$"* "-"??_);_(@_)</c:formatCode>
                <c:ptCount val="7"/>
                <c:pt idx="0">
                  <c:v>24281</c:v>
                </c:pt>
                <c:pt idx="1">
                  <c:v>11000</c:v>
                </c:pt>
                <c:pt idx="2">
                  <c:v>19997</c:v>
                </c:pt>
                <c:pt idx="3">
                  <c:v>8717</c:v>
                </c:pt>
                <c:pt idx="4">
                  <c:v>11605</c:v>
                </c:pt>
                <c:pt idx="5">
                  <c:v>10140</c:v>
                </c:pt>
                <c:pt idx="6">
                  <c:v>26116</c:v>
                </c:pt>
              </c:numCache>
            </c:numRef>
          </c:val>
        </c:ser>
        <c:dLbls>
          <c:showLegendKey val="0"/>
          <c:showVal val="0"/>
          <c:showCatName val="0"/>
          <c:showSerName val="0"/>
          <c:showPercent val="0"/>
          <c:showBubbleSize val="0"/>
        </c:dLbls>
        <c:gapWidth val="150"/>
        <c:shape val="box"/>
        <c:axId val="244264784"/>
        <c:axId val="244265176"/>
        <c:axId val="0"/>
      </c:bar3DChart>
      <c:catAx>
        <c:axId val="24426478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4265176"/>
        <c:crosses val="autoZero"/>
        <c:auto val="1"/>
        <c:lblAlgn val="ctr"/>
        <c:lblOffset val="100"/>
        <c:noMultiLvlLbl val="0"/>
      </c:catAx>
      <c:valAx>
        <c:axId val="244265176"/>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4264784"/>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400" b="1" i="0" u="none" strike="noStrike" kern="1200" baseline="0">
                <a:solidFill>
                  <a:srgbClr val="00B050"/>
                </a:solidFill>
                <a:latin typeface="+mn-lt"/>
                <a:ea typeface="+mn-ea"/>
                <a:cs typeface="+mn-cs"/>
              </a:defRPr>
            </a:pPr>
            <a:endParaRPr lang="en-US"/>
          </a:p>
        </c:txPr>
      </c:dTable>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Sheet14!$A$2</c:f>
              <c:strCache>
                <c:ptCount val="1"/>
                <c:pt idx="0">
                  <c:v>American Indian or Alaska Native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00B05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Sheet14!$B$1:$D$1</c:f>
              <c:strCache>
                <c:ptCount val="3"/>
                <c:pt idx="0">
                  <c:v>Adult</c:v>
                </c:pt>
                <c:pt idx="1">
                  <c:v>Ages 3-21</c:v>
                </c:pt>
                <c:pt idx="2">
                  <c:v>Under 3</c:v>
                </c:pt>
              </c:strCache>
            </c:strRef>
          </c:cat>
          <c:val>
            <c:numRef>
              <c:f>Sheet14!$B$2:$D$2</c:f>
              <c:numCache>
                <c:formatCode>_("$"* #,##0.00_);_("$"* \(#,##0.00\);_("$"* "-"??_);_(@_)</c:formatCode>
                <c:ptCount val="3"/>
                <c:pt idx="0">
                  <c:v>37378</c:v>
                </c:pt>
                <c:pt idx="1">
                  <c:v>2486</c:v>
                </c:pt>
                <c:pt idx="2">
                  <c:v>5705</c:v>
                </c:pt>
              </c:numCache>
            </c:numRef>
          </c:val>
        </c:ser>
        <c:ser>
          <c:idx val="1"/>
          <c:order val="1"/>
          <c:tx>
            <c:strRef>
              <c:f>Sheet14!$A$3</c:f>
              <c:strCache>
                <c:ptCount val="1"/>
                <c:pt idx="0">
                  <c:v>Asian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Sheet14!$B$1:$D$1</c:f>
              <c:strCache>
                <c:ptCount val="3"/>
                <c:pt idx="0">
                  <c:v>Adult</c:v>
                </c:pt>
                <c:pt idx="1">
                  <c:v>Ages 3-21</c:v>
                </c:pt>
                <c:pt idx="2">
                  <c:v>Under 3</c:v>
                </c:pt>
              </c:strCache>
            </c:strRef>
          </c:cat>
          <c:val>
            <c:numRef>
              <c:f>Sheet14!$B$3:$D$3</c:f>
              <c:numCache>
                <c:formatCode>_("$"* #,##0.00_);_("$"* \(#,##0.00\);_("$"* "-"??_);_(@_)</c:formatCode>
                <c:ptCount val="3"/>
                <c:pt idx="0">
                  <c:v>23395</c:v>
                </c:pt>
                <c:pt idx="1">
                  <c:v>5897</c:v>
                </c:pt>
                <c:pt idx="2">
                  <c:v>3996</c:v>
                </c:pt>
              </c:numCache>
            </c:numRef>
          </c:val>
        </c:ser>
        <c:ser>
          <c:idx val="2"/>
          <c:order val="2"/>
          <c:tx>
            <c:strRef>
              <c:f>Sheet14!$A$4</c:f>
              <c:strCache>
                <c:ptCount val="1"/>
                <c:pt idx="0">
                  <c:v>Black/African American</c:v>
                </c:pt>
              </c:strCache>
            </c:strRef>
          </c:tx>
          <c:spPr>
            <a:solidFill>
              <a:schemeClr val="accent3"/>
            </a:solidFill>
            <a:ln>
              <a:noFill/>
            </a:ln>
            <a:effectLst/>
          </c:spPr>
          <c:invertIfNegative val="0"/>
          <c:dLbls>
            <c:dLbl>
              <c:idx val="2"/>
              <c:layout>
                <c:manualLayout>
                  <c:x val="1.1248043991720022E-3"/>
                  <c:y val="-3.4911965835754927E-2"/>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0070C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Sheet14!$B$1:$D$1</c:f>
              <c:strCache>
                <c:ptCount val="3"/>
                <c:pt idx="0">
                  <c:v>Adult</c:v>
                </c:pt>
                <c:pt idx="1">
                  <c:v>Ages 3-21</c:v>
                </c:pt>
                <c:pt idx="2">
                  <c:v>Under 3</c:v>
                </c:pt>
              </c:strCache>
            </c:strRef>
          </c:cat>
          <c:val>
            <c:numRef>
              <c:f>Sheet14!$B$4:$D$4</c:f>
              <c:numCache>
                <c:formatCode>_("$"* #,##0.00_);_("$"* \(#,##0.00\);_("$"* "-"??_);_(@_)</c:formatCode>
                <c:ptCount val="3"/>
                <c:pt idx="0">
                  <c:v>30462</c:v>
                </c:pt>
                <c:pt idx="1">
                  <c:v>7024</c:v>
                </c:pt>
                <c:pt idx="2">
                  <c:v>4267</c:v>
                </c:pt>
              </c:numCache>
            </c:numRef>
          </c:val>
        </c:ser>
        <c:ser>
          <c:idx val="3"/>
          <c:order val="3"/>
          <c:tx>
            <c:strRef>
              <c:f>Sheet14!$A$5</c:f>
              <c:strCache>
                <c:ptCount val="1"/>
                <c:pt idx="0">
                  <c:v>Hispanic</c:v>
                </c:pt>
              </c:strCache>
            </c:strRef>
          </c:tx>
          <c:spPr>
            <a:solidFill>
              <a:schemeClr val="accent4"/>
            </a:solidFill>
            <a:ln>
              <a:noFill/>
            </a:ln>
            <a:effectLst/>
          </c:spPr>
          <c:invertIfNegative val="0"/>
          <c:dLbls>
            <c:dLbl>
              <c:idx val="1"/>
              <c:layout>
                <c:manualLayout>
                  <c:x val="-8.248470306895162E-17"/>
                  <c:y val="-1.9637980782612273E-2"/>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Sheet14!$B$1:$D$1</c:f>
              <c:strCache>
                <c:ptCount val="3"/>
                <c:pt idx="0">
                  <c:v>Adult</c:v>
                </c:pt>
                <c:pt idx="1">
                  <c:v>Ages 3-21</c:v>
                </c:pt>
                <c:pt idx="2">
                  <c:v>Under 3</c:v>
                </c:pt>
              </c:strCache>
            </c:strRef>
          </c:cat>
          <c:val>
            <c:numRef>
              <c:f>Sheet14!$B$5:$D$5</c:f>
              <c:numCache>
                <c:formatCode>_("$"* #,##0.00_);_("$"* \(#,##0.00\);_("$"* "-"??_);_(@_)</c:formatCode>
                <c:ptCount val="3"/>
                <c:pt idx="0">
                  <c:v>22759</c:v>
                </c:pt>
                <c:pt idx="1">
                  <c:v>3960</c:v>
                </c:pt>
                <c:pt idx="2">
                  <c:v>3569</c:v>
                </c:pt>
              </c:numCache>
            </c:numRef>
          </c:val>
        </c:ser>
        <c:ser>
          <c:idx val="4"/>
          <c:order val="4"/>
          <c:tx>
            <c:strRef>
              <c:f>Sheet14!$A$6</c:f>
              <c:strCache>
                <c:ptCount val="1"/>
                <c:pt idx="0">
                  <c:v>Native Hawaiian or Other PI</c:v>
                </c:pt>
              </c:strCache>
            </c:strRef>
          </c:tx>
          <c:spPr>
            <a:solidFill>
              <a:schemeClr val="accent5"/>
            </a:solidFill>
            <a:ln>
              <a:noFill/>
            </a:ln>
            <a:effectLst/>
          </c:spPr>
          <c:invertIfNegative val="0"/>
          <c:dLbls>
            <c:dLbl>
              <c:idx val="2"/>
              <c:layout>
                <c:manualLayout>
                  <c:x val="-5.6240219958600115E-3"/>
                  <c:y val="-5.01859508888979E-2"/>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Sheet14!$B$1:$D$1</c:f>
              <c:strCache>
                <c:ptCount val="3"/>
                <c:pt idx="0">
                  <c:v>Adult</c:v>
                </c:pt>
                <c:pt idx="1">
                  <c:v>Ages 3-21</c:v>
                </c:pt>
                <c:pt idx="2">
                  <c:v>Under 3</c:v>
                </c:pt>
              </c:strCache>
            </c:strRef>
          </c:cat>
          <c:val>
            <c:numRef>
              <c:f>Sheet14!$B$6:$D$6</c:f>
              <c:numCache>
                <c:formatCode>_("$"* #,##0.00_);_("$"* \(#,##0.00\);_("$"* "-"??_);_(@_)</c:formatCode>
                <c:ptCount val="3"/>
                <c:pt idx="0">
                  <c:v>26385</c:v>
                </c:pt>
                <c:pt idx="1">
                  <c:v>3384</c:v>
                </c:pt>
                <c:pt idx="2">
                  <c:v>3569</c:v>
                </c:pt>
              </c:numCache>
            </c:numRef>
          </c:val>
        </c:ser>
        <c:ser>
          <c:idx val="5"/>
          <c:order val="5"/>
          <c:tx>
            <c:strRef>
              <c:f>Sheet14!$A$7</c:f>
              <c:strCache>
                <c:ptCount val="1"/>
                <c:pt idx="0">
                  <c:v>Other Ethnicity or Race/Multicultural</c:v>
                </c:pt>
              </c:strCache>
            </c:strRef>
          </c:tx>
          <c:spPr>
            <a:solidFill>
              <a:schemeClr val="accent6"/>
            </a:solidFill>
            <a:ln>
              <a:noFill/>
            </a:ln>
            <a:effectLst/>
          </c:spPr>
          <c:invertIfNegative val="0"/>
          <c:dLbls>
            <c:dLbl>
              <c:idx val="0"/>
              <c:layout>
                <c:manualLayout>
                  <c:x val="-1.1248043991720022E-3"/>
                  <c:y val="-3.272996797102036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2"/>
              <c:layout>
                <c:manualLayout>
                  <c:x val="1.1248043991720022E-3"/>
                  <c:y val="-2.2981616877989053E-2"/>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Sheet14!$B$1:$D$1</c:f>
              <c:strCache>
                <c:ptCount val="3"/>
                <c:pt idx="0">
                  <c:v>Adult</c:v>
                </c:pt>
                <c:pt idx="1">
                  <c:v>Ages 3-21</c:v>
                </c:pt>
                <c:pt idx="2">
                  <c:v>Under 3</c:v>
                </c:pt>
              </c:strCache>
            </c:strRef>
          </c:cat>
          <c:val>
            <c:numRef>
              <c:f>Sheet14!$B$7:$D$7</c:f>
              <c:numCache>
                <c:formatCode>_("$"* #,##0.00_);_("$"* \(#,##0.00\);_("$"* "-"??_);_(@_)</c:formatCode>
                <c:ptCount val="3"/>
                <c:pt idx="0">
                  <c:v>26924</c:v>
                </c:pt>
                <c:pt idx="1">
                  <c:v>4451</c:v>
                </c:pt>
                <c:pt idx="2">
                  <c:v>3757</c:v>
                </c:pt>
              </c:numCache>
            </c:numRef>
          </c:val>
        </c:ser>
        <c:ser>
          <c:idx val="6"/>
          <c:order val="6"/>
          <c:tx>
            <c:strRef>
              <c:f>Sheet14!$A$8</c:f>
              <c:strCache>
                <c:ptCount val="1"/>
                <c:pt idx="0">
                  <c:v>White</c:v>
                </c:pt>
              </c:strCache>
            </c:strRef>
          </c:tx>
          <c:spPr>
            <a:solidFill>
              <a:schemeClr val="accent1">
                <a:lumMod val="60000"/>
              </a:schemeClr>
            </a:solidFill>
            <a:ln>
              <a:noFill/>
            </a:ln>
            <a:effectLst/>
          </c:spPr>
          <c:invertIfNegative val="0"/>
          <c:dLbls>
            <c:dLbl>
              <c:idx val="2"/>
              <c:layout>
                <c:manualLayout>
                  <c:x val="2.4745696781784048E-2"/>
                  <c:y val="-1.6087131814592277E-2"/>
                </c:manualLayout>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5.0020051631178938E-2"/>
                      <c:h val="2.9841719994875282E-2"/>
                    </c:manualLayout>
                  </c15:layout>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Sheet14!$B$1:$D$1</c:f>
              <c:strCache>
                <c:ptCount val="3"/>
                <c:pt idx="0">
                  <c:v>Adult</c:v>
                </c:pt>
                <c:pt idx="1">
                  <c:v>Ages 3-21</c:v>
                </c:pt>
                <c:pt idx="2">
                  <c:v>Under 3</c:v>
                </c:pt>
              </c:strCache>
            </c:strRef>
          </c:cat>
          <c:val>
            <c:numRef>
              <c:f>Sheet14!$B$8:$D$8</c:f>
              <c:numCache>
                <c:formatCode>_("$"* #,##0.00_);_("$"* \(#,##0.00\);_("$"* "-"??_);_(@_)</c:formatCode>
                <c:ptCount val="3"/>
                <c:pt idx="0">
                  <c:v>40168</c:v>
                </c:pt>
                <c:pt idx="1">
                  <c:v>7142</c:v>
                </c:pt>
                <c:pt idx="2">
                  <c:v>4046</c:v>
                </c:pt>
              </c:numCache>
            </c:numRef>
          </c:val>
        </c:ser>
        <c:dLbls>
          <c:dLblPos val="outEnd"/>
          <c:showLegendKey val="0"/>
          <c:showVal val="1"/>
          <c:showCatName val="0"/>
          <c:showSerName val="0"/>
          <c:showPercent val="0"/>
          <c:showBubbleSize val="0"/>
        </c:dLbls>
        <c:gapWidth val="219"/>
        <c:overlap val="-27"/>
        <c:axId val="244266352"/>
        <c:axId val="244266744"/>
      </c:barChart>
      <c:catAx>
        <c:axId val="244266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4266744"/>
        <c:crosses val="autoZero"/>
        <c:auto val="1"/>
        <c:lblAlgn val="ctr"/>
        <c:lblOffset val="100"/>
        <c:noMultiLvlLbl val="0"/>
      </c:catAx>
      <c:valAx>
        <c:axId val="244266744"/>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42663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Sheet15!$B$1</c:f>
              <c:strCache>
                <c:ptCount val="1"/>
                <c:pt idx="0">
                  <c:v>At Home</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FF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Sheet15!$A$2:$A$8</c:f>
              <c:strCache>
                <c:ptCount val="7"/>
                <c:pt idx="0">
                  <c:v>American Indian or Alaska Native</c:v>
                </c:pt>
                <c:pt idx="1">
                  <c:v>Asian</c:v>
                </c:pt>
                <c:pt idx="2">
                  <c:v>Black/African American</c:v>
                </c:pt>
                <c:pt idx="3">
                  <c:v>Hispanic</c:v>
                </c:pt>
                <c:pt idx="4">
                  <c:v>Native Hawaiian or Other PI</c:v>
                </c:pt>
                <c:pt idx="5">
                  <c:v>Other Ethnicity or Race/Multicultural</c:v>
                </c:pt>
                <c:pt idx="6">
                  <c:v>White</c:v>
                </c:pt>
              </c:strCache>
            </c:strRef>
          </c:cat>
          <c:val>
            <c:numRef>
              <c:f>Sheet15!$B$2:$B$8</c:f>
              <c:numCache>
                <c:formatCode>0.00%</c:formatCode>
                <c:ptCount val="7"/>
                <c:pt idx="0">
                  <c:v>0.58689999999999998</c:v>
                </c:pt>
                <c:pt idx="1">
                  <c:v>0.90569999999999995</c:v>
                </c:pt>
                <c:pt idx="2">
                  <c:v>0.68430000000000002</c:v>
                </c:pt>
                <c:pt idx="3">
                  <c:v>0.92130000000000001</c:v>
                </c:pt>
                <c:pt idx="4">
                  <c:v>0.91520000000000001</c:v>
                </c:pt>
                <c:pt idx="5">
                  <c:v>0.89790000000000003</c:v>
                </c:pt>
                <c:pt idx="6">
                  <c:v>0.61709999999999998</c:v>
                </c:pt>
              </c:numCache>
            </c:numRef>
          </c:val>
        </c:ser>
        <c:ser>
          <c:idx val="1"/>
          <c:order val="1"/>
          <c:tx>
            <c:strRef>
              <c:f>Sheet15!$C$1</c:f>
              <c:strCache>
                <c:ptCount val="1"/>
                <c:pt idx="0">
                  <c:v>Out of Home</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invertIfNegative val="0"/>
          <c:dLbls>
            <c:dLbl>
              <c:idx val="0"/>
              <c:layout>
                <c:manualLayout>
                  <c:x val="3.1143608908438404E-2"/>
                  <c:y val="-2.3982318799419563E-3"/>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2.5582250174788688E-2"/>
                  <c:y val="-1.438939127965121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3.0031337161708461E-2"/>
                  <c:y val="-2.3982318799418683E-3"/>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2.7806793668248574E-2"/>
                  <c:y val="-1.4389391279651298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2.4469978428058745E-2"/>
                  <c:y val="-1.1991159399709342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2.7806793668248411E-2"/>
                  <c:y val="-1.199115939970943E-2"/>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2.3357706681328801E-2"/>
                  <c:y val="-1.199115939970943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FF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Sheet15!$A$2:$A$8</c:f>
              <c:strCache>
                <c:ptCount val="7"/>
                <c:pt idx="0">
                  <c:v>American Indian or Alaska Native</c:v>
                </c:pt>
                <c:pt idx="1">
                  <c:v>Asian</c:v>
                </c:pt>
                <c:pt idx="2">
                  <c:v>Black/African American</c:v>
                </c:pt>
                <c:pt idx="3">
                  <c:v>Hispanic</c:v>
                </c:pt>
                <c:pt idx="4">
                  <c:v>Native Hawaiian or Other PI</c:v>
                </c:pt>
                <c:pt idx="5">
                  <c:v>Other Ethnicity or Race/Multicultural</c:v>
                </c:pt>
                <c:pt idx="6">
                  <c:v>White</c:v>
                </c:pt>
              </c:strCache>
            </c:strRef>
          </c:cat>
          <c:val>
            <c:numRef>
              <c:f>Sheet15!$C$2:$C$8</c:f>
              <c:numCache>
                <c:formatCode>0.00%</c:formatCode>
                <c:ptCount val="7"/>
                <c:pt idx="0">
                  <c:v>0.41299999999999998</c:v>
                </c:pt>
                <c:pt idx="1">
                  <c:v>9.4399999999999998E-2</c:v>
                </c:pt>
                <c:pt idx="2">
                  <c:v>0.31780000000000003</c:v>
                </c:pt>
                <c:pt idx="3">
                  <c:v>7.9000000000000001E-2</c:v>
                </c:pt>
                <c:pt idx="4">
                  <c:v>8.4699999999999998E-2</c:v>
                </c:pt>
                <c:pt idx="5">
                  <c:v>0.10199999999999999</c:v>
                </c:pt>
                <c:pt idx="6">
                  <c:v>0.38429999999999997</c:v>
                </c:pt>
              </c:numCache>
            </c:numRef>
          </c:val>
        </c:ser>
        <c:dLbls>
          <c:showLegendKey val="0"/>
          <c:showVal val="1"/>
          <c:showCatName val="0"/>
          <c:showSerName val="0"/>
          <c:showPercent val="0"/>
          <c:showBubbleSize val="0"/>
        </c:dLbls>
        <c:gapWidth val="150"/>
        <c:shape val="box"/>
        <c:axId val="244267528"/>
        <c:axId val="244267920"/>
        <c:axId val="0"/>
      </c:bar3DChart>
      <c:catAx>
        <c:axId val="24426752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244267920"/>
        <c:crosses val="autoZero"/>
        <c:auto val="1"/>
        <c:lblAlgn val="ctr"/>
        <c:lblOffset val="100"/>
        <c:noMultiLvlLbl val="0"/>
      </c:catAx>
      <c:valAx>
        <c:axId val="24426792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42675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rgbClr val="00B05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spPr>
            <a:solidFill>
              <a:schemeClr val="accent1"/>
            </a:solidFill>
            <a:ln>
              <a:noFill/>
            </a:ln>
            <a:effectLst/>
            <a:sp3d/>
          </c:spPr>
          <c:invertIfNegative val="0"/>
          <c:dLbls>
            <c:dLbl>
              <c:idx val="6"/>
              <c:layout>
                <c:manualLayout>
                  <c:x val="-1.2277915405075135E-2"/>
                  <c:y val="-4.8374235272854491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C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Sheet16!$A$1:$A$14</c:f>
              <c:strCache>
                <c:ptCount val="14"/>
                <c:pt idx="0">
                  <c:v>ASL</c:v>
                </c:pt>
                <c:pt idx="1">
                  <c:v>English</c:v>
                </c:pt>
                <c:pt idx="2">
                  <c:v>Spanish</c:v>
                </c:pt>
                <c:pt idx="3">
                  <c:v>Cantonese</c:v>
                </c:pt>
                <c:pt idx="4">
                  <c:v>Mandarin</c:v>
                </c:pt>
                <c:pt idx="5">
                  <c:v>Vietnamese</c:v>
                </c:pt>
                <c:pt idx="6">
                  <c:v>Korean</c:v>
                </c:pt>
                <c:pt idx="7">
                  <c:v>Cambodian</c:v>
                </c:pt>
                <c:pt idx="8">
                  <c:v>Mien</c:v>
                </c:pt>
                <c:pt idx="9">
                  <c:v>Other Asian</c:v>
                </c:pt>
                <c:pt idx="10">
                  <c:v>Arabic</c:v>
                </c:pt>
                <c:pt idx="11">
                  <c:v>Farsi</c:v>
                </c:pt>
                <c:pt idx="12">
                  <c:v>Hindi</c:v>
                </c:pt>
                <c:pt idx="13">
                  <c:v>Urdu</c:v>
                </c:pt>
              </c:strCache>
            </c:strRef>
          </c:cat>
          <c:val>
            <c:numRef>
              <c:f>Sheet16!$B$1:$B$14</c:f>
              <c:numCache>
                <c:formatCode>_("$"* #,##0.00_);_("$"* \(#,##0.00\);_("$"* "-"??_);_(@_)</c:formatCode>
                <c:ptCount val="14"/>
                <c:pt idx="0">
                  <c:v>1436</c:v>
                </c:pt>
                <c:pt idx="1">
                  <c:v>3863</c:v>
                </c:pt>
                <c:pt idx="2">
                  <c:v>3703</c:v>
                </c:pt>
                <c:pt idx="3">
                  <c:v>3222</c:v>
                </c:pt>
                <c:pt idx="4">
                  <c:v>4042</c:v>
                </c:pt>
                <c:pt idx="5">
                  <c:v>5641</c:v>
                </c:pt>
                <c:pt idx="6">
                  <c:v>6942</c:v>
                </c:pt>
                <c:pt idx="7">
                  <c:v>1069</c:v>
                </c:pt>
                <c:pt idx="8">
                  <c:v>5722</c:v>
                </c:pt>
                <c:pt idx="9">
                  <c:v>3927</c:v>
                </c:pt>
                <c:pt idx="10">
                  <c:v>4163</c:v>
                </c:pt>
                <c:pt idx="11">
                  <c:v>5085</c:v>
                </c:pt>
                <c:pt idx="12">
                  <c:v>2603</c:v>
                </c:pt>
                <c:pt idx="13">
                  <c:v>5399</c:v>
                </c:pt>
              </c:numCache>
            </c:numRef>
          </c:val>
        </c:ser>
        <c:dLbls>
          <c:showLegendKey val="0"/>
          <c:showVal val="1"/>
          <c:showCatName val="0"/>
          <c:showSerName val="0"/>
          <c:showPercent val="0"/>
          <c:showBubbleSize val="0"/>
        </c:dLbls>
        <c:gapWidth val="150"/>
        <c:shape val="box"/>
        <c:axId val="244268704"/>
        <c:axId val="244269096"/>
        <c:axId val="0"/>
      </c:bar3DChart>
      <c:catAx>
        <c:axId val="244268704"/>
        <c:scaling>
          <c:orientation val="minMax"/>
        </c:scaling>
        <c:delete val="0"/>
        <c:axPos val="l"/>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rgbClr val="00B050"/>
                </a:solidFill>
                <a:latin typeface="+mn-lt"/>
                <a:ea typeface="+mn-ea"/>
                <a:cs typeface="+mn-cs"/>
              </a:defRPr>
            </a:pPr>
            <a:endParaRPr lang="en-US"/>
          </a:p>
        </c:txPr>
        <c:crossAx val="244269096"/>
        <c:crosses val="autoZero"/>
        <c:auto val="1"/>
        <c:lblAlgn val="ctr"/>
        <c:lblOffset val="100"/>
        <c:noMultiLvlLbl val="0"/>
      </c:catAx>
      <c:valAx>
        <c:axId val="244269096"/>
        <c:scaling>
          <c:orientation val="minMax"/>
        </c:scaling>
        <c:delete val="0"/>
        <c:axPos val="b"/>
        <c:majorGridlines>
          <c:spPr>
            <a:ln w="9525" cap="flat" cmpd="sng" algn="ctr">
              <a:solidFill>
                <a:schemeClr val="tx1">
                  <a:lumMod val="15000"/>
                  <a:lumOff val="85000"/>
                </a:schemeClr>
              </a:solidFill>
              <a:round/>
            </a:ln>
            <a:effectLst/>
          </c:spPr>
        </c:majorGridlines>
        <c:numFmt formatCode="_(&quot;$&quot;* #,##0.00_);_(&quot;$&quot;* \(#,##0.00\);_(&quot;$&quot;* &quot;-&quot;??_);_(@_)"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42687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Sheet18!$B$1</c:f>
              <c:strCache>
                <c:ptCount val="1"/>
                <c:pt idx="0">
                  <c:v>At Home</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Sheet18!$A$2:$A$8</c:f>
              <c:strCache>
                <c:ptCount val="7"/>
                <c:pt idx="0">
                  <c:v>American Indian or Alaska Native</c:v>
                </c:pt>
                <c:pt idx="1">
                  <c:v>Asian</c:v>
                </c:pt>
                <c:pt idx="2">
                  <c:v>Black/African American</c:v>
                </c:pt>
                <c:pt idx="3">
                  <c:v>Hispanic</c:v>
                </c:pt>
                <c:pt idx="4">
                  <c:v>Native Hawaiian or Other PI</c:v>
                </c:pt>
                <c:pt idx="5">
                  <c:v>Other Ethnicity or Race/Multicultural</c:v>
                </c:pt>
                <c:pt idx="6">
                  <c:v>White</c:v>
                </c:pt>
              </c:strCache>
            </c:strRef>
          </c:cat>
          <c:val>
            <c:numRef>
              <c:f>Sheet18!$B$2:$B$8</c:f>
              <c:numCache>
                <c:formatCode>_("$"* #,##0.00_);_("$"* \(#,##0.00\);_("$"* "-"??_);_(@_)</c:formatCode>
                <c:ptCount val="7"/>
                <c:pt idx="0">
                  <c:v>9325</c:v>
                </c:pt>
                <c:pt idx="1">
                  <c:v>11598</c:v>
                </c:pt>
                <c:pt idx="2">
                  <c:v>13235</c:v>
                </c:pt>
                <c:pt idx="3">
                  <c:v>12255</c:v>
                </c:pt>
                <c:pt idx="4">
                  <c:v>11587</c:v>
                </c:pt>
                <c:pt idx="5">
                  <c:v>12622</c:v>
                </c:pt>
                <c:pt idx="6">
                  <c:v>14810</c:v>
                </c:pt>
              </c:numCache>
            </c:numRef>
          </c:val>
        </c:ser>
        <c:ser>
          <c:idx val="1"/>
          <c:order val="1"/>
          <c:tx>
            <c:strRef>
              <c:f>Sheet18!$C$1</c:f>
              <c:strCache>
                <c:ptCount val="1"/>
                <c:pt idx="0">
                  <c:v>Residential</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Sheet18!$A$2:$A$8</c:f>
              <c:strCache>
                <c:ptCount val="7"/>
                <c:pt idx="0">
                  <c:v>American Indian or Alaska Native</c:v>
                </c:pt>
                <c:pt idx="1">
                  <c:v>Asian</c:v>
                </c:pt>
                <c:pt idx="2">
                  <c:v>Black/African American</c:v>
                </c:pt>
                <c:pt idx="3">
                  <c:v>Hispanic</c:v>
                </c:pt>
                <c:pt idx="4">
                  <c:v>Native Hawaiian or Other PI</c:v>
                </c:pt>
                <c:pt idx="5">
                  <c:v>Other Ethnicity or Race/Multicultural</c:v>
                </c:pt>
                <c:pt idx="6">
                  <c:v>White</c:v>
                </c:pt>
              </c:strCache>
            </c:strRef>
          </c:cat>
          <c:val>
            <c:numRef>
              <c:f>Sheet18!$C$2:$C$8</c:f>
              <c:numCache>
                <c:formatCode>_("$"* #,##0.00_);_("$"* \(#,##0.00\);_("$"* "-"??_);_(@_)</c:formatCode>
                <c:ptCount val="7"/>
                <c:pt idx="0">
                  <c:v>66185</c:v>
                </c:pt>
                <c:pt idx="1">
                  <c:v>64088</c:v>
                </c:pt>
                <c:pt idx="2">
                  <c:v>71729</c:v>
                </c:pt>
                <c:pt idx="3">
                  <c:v>65908</c:v>
                </c:pt>
                <c:pt idx="4">
                  <c:v>80952</c:v>
                </c:pt>
                <c:pt idx="5">
                  <c:v>66848</c:v>
                </c:pt>
                <c:pt idx="6">
                  <c:v>67594</c:v>
                </c:pt>
              </c:numCache>
            </c:numRef>
          </c:val>
        </c:ser>
        <c:ser>
          <c:idx val="2"/>
          <c:order val="2"/>
          <c:tx>
            <c:strRef>
              <c:f>Sheet18!$D$1</c:f>
              <c:strCache>
                <c:ptCount val="1"/>
              </c:strCache>
            </c:strRef>
          </c:tx>
          <c:spPr>
            <a:solidFill>
              <a:schemeClr val="accent3"/>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Sheet18!$A$2:$A$8</c:f>
              <c:strCache>
                <c:ptCount val="7"/>
                <c:pt idx="0">
                  <c:v>American Indian or Alaska Native</c:v>
                </c:pt>
                <c:pt idx="1">
                  <c:v>Asian</c:v>
                </c:pt>
                <c:pt idx="2">
                  <c:v>Black/African American</c:v>
                </c:pt>
                <c:pt idx="3">
                  <c:v>Hispanic</c:v>
                </c:pt>
                <c:pt idx="4">
                  <c:v>Native Hawaiian or Other PI</c:v>
                </c:pt>
                <c:pt idx="5">
                  <c:v>Other Ethnicity or Race/Multicultural</c:v>
                </c:pt>
                <c:pt idx="6">
                  <c:v>White</c:v>
                </c:pt>
              </c:strCache>
            </c:strRef>
          </c:cat>
          <c:val>
            <c:numRef>
              <c:f>Sheet18!$D$2:$D$8</c:f>
              <c:numCache>
                <c:formatCode>General</c:formatCode>
                <c:ptCount val="7"/>
              </c:numCache>
            </c:numRef>
          </c:val>
        </c:ser>
        <c:dLbls>
          <c:showLegendKey val="0"/>
          <c:showVal val="1"/>
          <c:showCatName val="0"/>
          <c:showSerName val="0"/>
          <c:showPercent val="0"/>
          <c:showBubbleSize val="0"/>
        </c:dLbls>
        <c:gapWidth val="150"/>
        <c:shape val="box"/>
        <c:axId val="244269880"/>
        <c:axId val="244270272"/>
        <c:axId val="0"/>
      </c:bar3DChart>
      <c:catAx>
        <c:axId val="24426988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rgbClr val="C00000"/>
                </a:solidFill>
                <a:latin typeface="+mn-lt"/>
                <a:ea typeface="+mn-ea"/>
                <a:cs typeface="+mn-cs"/>
              </a:defRPr>
            </a:pPr>
            <a:endParaRPr lang="en-US"/>
          </a:p>
        </c:txPr>
        <c:crossAx val="244270272"/>
        <c:crosses val="autoZero"/>
        <c:auto val="1"/>
        <c:lblAlgn val="ctr"/>
        <c:lblOffset val="100"/>
        <c:noMultiLvlLbl val="0"/>
      </c:catAx>
      <c:valAx>
        <c:axId val="244270272"/>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42698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rgbClr val="C00000"/>
                </a:solidFill>
                <a:latin typeface="+mn-lt"/>
                <a:ea typeface="+mn-ea"/>
                <a:cs typeface="+mn-cs"/>
              </a:defRPr>
            </a:pPr>
            <a:r>
              <a:rPr lang="en-US" sz="2800" b="1" dirty="0">
                <a:solidFill>
                  <a:srgbClr val="C00000"/>
                </a:solidFill>
              </a:rPr>
              <a:t>ALAMEDA</a:t>
            </a:r>
            <a:r>
              <a:rPr lang="en-US" sz="2800" b="1" baseline="0" dirty="0">
                <a:solidFill>
                  <a:srgbClr val="C00000"/>
                </a:solidFill>
              </a:rPr>
              <a:t> &amp; CONTRA COSTA CENSUS DATA</a:t>
            </a:r>
            <a:endParaRPr lang="en-US" sz="2800" b="1" dirty="0">
              <a:solidFill>
                <a:srgbClr val="C00000"/>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rgbClr val="C00000"/>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Sheet2!$G$4</c:f>
              <c:strCache>
                <c:ptCount val="1"/>
                <c:pt idx="0">
                  <c:v>Alameda</c:v>
                </c:pt>
              </c:strCache>
            </c:strRef>
          </c:tx>
          <c:spPr>
            <a:solidFill>
              <a:schemeClr val="accent1"/>
            </a:solidFill>
            <a:ln>
              <a:noFill/>
            </a:ln>
            <a:effectLst/>
            <a:sp3d/>
          </c:spPr>
          <c:invertIfNegative val="0"/>
          <c:cat>
            <c:strRef>
              <c:f>Sheet2!$H$3:$L$3</c:f>
              <c:strCache>
                <c:ptCount val="5"/>
                <c:pt idx="0">
                  <c:v>White</c:v>
                </c:pt>
                <c:pt idx="1">
                  <c:v>Black</c:v>
                </c:pt>
                <c:pt idx="2">
                  <c:v>Asian</c:v>
                </c:pt>
                <c:pt idx="3">
                  <c:v>Hispanic</c:v>
                </c:pt>
                <c:pt idx="4">
                  <c:v>2 or More Races</c:v>
                </c:pt>
              </c:strCache>
            </c:strRef>
          </c:cat>
          <c:val>
            <c:numRef>
              <c:f>Sheet2!$H$4:$L$4</c:f>
              <c:numCache>
                <c:formatCode>0.00%</c:formatCode>
                <c:ptCount val="5"/>
                <c:pt idx="0">
                  <c:v>0.502</c:v>
                </c:pt>
                <c:pt idx="1">
                  <c:v>0.113</c:v>
                </c:pt>
                <c:pt idx="2">
                  <c:v>0.311</c:v>
                </c:pt>
                <c:pt idx="3">
                  <c:v>0.22500000000000001</c:v>
                </c:pt>
                <c:pt idx="4">
                  <c:v>5.2999999999999999E-2</c:v>
                </c:pt>
              </c:numCache>
            </c:numRef>
          </c:val>
        </c:ser>
        <c:ser>
          <c:idx val="1"/>
          <c:order val="1"/>
          <c:tx>
            <c:strRef>
              <c:f>Sheet2!$G$5</c:f>
              <c:strCache>
                <c:ptCount val="1"/>
                <c:pt idx="0">
                  <c:v>Contra Costa</c:v>
                </c:pt>
              </c:strCache>
            </c:strRef>
          </c:tx>
          <c:spPr>
            <a:solidFill>
              <a:schemeClr val="accent2"/>
            </a:solidFill>
            <a:ln>
              <a:noFill/>
            </a:ln>
            <a:effectLst/>
            <a:sp3d/>
          </c:spPr>
          <c:invertIfNegative val="0"/>
          <c:cat>
            <c:strRef>
              <c:f>Sheet2!$H$3:$L$3</c:f>
              <c:strCache>
                <c:ptCount val="5"/>
                <c:pt idx="0">
                  <c:v>White</c:v>
                </c:pt>
                <c:pt idx="1">
                  <c:v>Black</c:v>
                </c:pt>
                <c:pt idx="2">
                  <c:v>Asian</c:v>
                </c:pt>
                <c:pt idx="3">
                  <c:v>Hispanic</c:v>
                </c:pt>
                <c:pt idx="4">
                  <c:v>2 or More Races</c:v>
                </c:pt>
              </c:strCache>
            </c:strRef>
          </c:cat>
          <c:val>
            <c:numRef>
              <c:f>Sheet2!$H$5:$L$5</c:f>
              <c:numCache>
                <c:formatCode>0.00%</c:formatCode>
                <c:ptCount val="5"/>
                <c:pt idx="0">
                  <c:v>0.65900000000000003</c:v>
                </c:pt>
                <c:pt idx="1">
                  <c:v>9.5000000000000001E-2</c:v>
                </c:pt>
                <c:pt idx="2">
                  <c:v>0.17699999999999999</c:v>
                </c:pt>
                <c:pt idx="3">
                  <c:v>0.25700000000000001</c:v>
                </c:pt>
                <c:pt idx="4">
                  <c:v>5.2999999999999999E-2</c:v>
                </c:pt>
              </c:numCache>
            </c:numRef>
          </c:val>
        </c:ser>
        <c:dLbls>
          <c:showLegendKey val="0"/>
          <c:showVal val="0"/>
          <c:showCatName val="0"/>
          <c:showSerName val="0"/>
          <c:showPercent val="0"/>
          <c:showBubbleSize val="0"/>
        </c:dLbls>
        <c:gapWidth val="150"/>
        <c:shape val="box"/>
        <c:axId val="248045208"/>
        <c:axId val="248045600"/>
        <c:axId val="0"/>
      </c:bar3DChart>
      <c:catAx>
        <c:axId val="24804520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8045600"/>
        <c:crosses val="autoZero"/>
        <c:auto val="1"/>
        <c:lblAlgn val="ctr"/>
        <c:lblOffset val="100"/>
        <c:noMultiLvlLbl val="0"/>
      </c:catAx>
      <c:valAx>
        <c:axId val="24804560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8045208"/>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200" b="1"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Sheet17!$A$1:$A$14</c:f>
              <c:strCache>
                <c:ptCount val="14"/>
                <c:pt idx="0">
                  <c:v>ASL</c:v>
                </c:pt>
                <c:pt idx="1">
                  <c:v>English</c:v>
                </c:pt>
                <c:pt idx="2">
                  <c:v>Spanish</c:v>
                </c:pt>
                <c:pt idx="3">
                  <c:v>Cantonese</c:v>
                </c:pt>
                <c:pt idx="4">
                  <c:v>Mandarin</c:v>
                </c:pt>
                <c:pt idx="5">
                  <c:v>Vietnamese</c:v>
                </c:pt>
                <c:pt idx="6">
                  <c:v>Korean</c:v>
                </c:pt>
                <c:pt idx="7">
                  <c:v>Cambodian</c:v>
                </c:pt>
                <c:pt idx="8">
                  <c:v>Mien</c:v>
                </c:pt>
                <c:pt idx="9">
                  <c:v>Other Asian</c:v>
                </c:pt>
                <c:pt idx="10">
                  <c:v>Arabic</c:v>
                </c:pt>
                <c:pt idx="11">
                  <c:v>Farsi</c:v>
                </c:pt>
                <c:pt idx="12">
                  <c:v>Hindi</c:v>
                </c:pt>
                <c:pt idx="13">
                  <c:v>Urdu</c:v>
                </c:pt>
              </c:strCache>
            </c:strRef>
          </c:cat>
          <c:val>
            <c:numRef>
              <c:f>Sheet17!$B$1:$B$14</c:f>
              <c:numCache>
                <c:formatCode>_("$"* #,##0.00_);_("$"* \(#,##0.00\);_("$"* "-"??_);_(@_)</c:formatCode>
                <c:ptCount val="14"/>
                <c:pt idx="0">
                  <c:v>43962</c:v>
                </c:pt>
                <c:pt idx="1">
                  <c:v>18981</c:v>
                </c:pt>
                <c:pt idx="2">
                  <c:v>6636</c:v>
                </c:pt>
                <c:pt idx="3">
                  <c:v>11623</c:v>
                </c:pt>
                <c:pt idx="4">
                  <c:v>10850</c:v>
                </c:pt>
                <c:pt idx="5">
                  <c:v>7679</c:v>
                </c:pt>
                <c:pt idx="6">
                  <c:v>15413</c:v>
                </c:pt>
                <c:pt idx="7">
                  <c:v>7893</c:v>
                </c:pt>
                <c:pt idx="8">
                  <c:v>6041</c:v>
                </c:pt>
                <c:pt idx="9">
                  <c:v>7557</c:v>
                </c:pt>
                <c:pt idx="10">
                  <c:v>4344</c:v>
                </c:pt>
                <c:pt idx="11">
                  <c:v>10458</c:v>
                </c:pt>
                <c:pt idx="12">
                  <c:v>7073</c:v>
                </c:pt>
                <c:pt idx="13">
                  <c:v>8140</c:v>
                </c:pt>
              </c:numCache>
            </c:numRef>
          </c:val>
        </c:ser>
        <c:dLbls>
          <c:dLblPos val="outEnd"/>
          <c:showLegendKey val="0"/>
          <c:showVal val="1"/>
          <c:showCatName val="0"/>
          <c:showSerName val="0"/>
          <c:showPercent val="0"/>
          <c:showBubbleSize val="0"/>
        </c:dLbls>
        <c:gapWidth val="219"/>
        <c:overlap val="-27"/>
        <c:axId val="245198784"/>
        <c:axId val="245199176"/>
      </c:barChart>
      <c:catAx>
        <c:axId val="245198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245199176"/>
        <c:crosses val="autoZero"/>
        <c:auto val="1"/>
        <c:lblAlgn val="ctr"/>
        <c:lblOffset val="100"/>
        <c:noMultiLvlLbl val="0"/>
      </c:catAx>
      <c:valAx>
        <c:axId val="245199176"/>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51987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tx>
            <c:strRef>
              <c:f>Sheet19!$B$1</c:f>
              <c:strCache>
                <c:ptCount val="1"/>
                <c:pt idx="0">
                  <c:v>Residential</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Sheet19!$A$2:$A$6</c:f>
              <c:strCache>
                <c:ptCount val="5"/>
                <c:pt idx="0">
                  <c:v>English</c:v>
                </c:pt>
                <c:pt idx="1">
                  <c:v>Spanish</c:v>
                </c:pt>
                <c:pt idx="2">
                  <c:v>Asian &amp; Pacific Islander Languages</c:v>
                </c:pt>
                <c:pt idx="3">
                  <c:v>Other Indo-European Languages</c:v>
                </c:pt>
                <c:pt idx="4">
                  <c:v>Other Languages</c:v>
                </c:pt>
              </c:strCache>
            </c:strRef>
          </c:cat>
          <c:val>
            <c:numRef>
              <c:f>Sheet19!$B$2:$B$6</c:f>
              <c:numCache>
                <c:formatCode>_("$"* #,##0.00_);_("$"* \(#,##0.00\);_("$"* "-"??_);_(@_)</c:formatCode>
                <c:ptCount val="5"/>
                <c:pt idx="0">
                  <c:v>68207</c:v>
                </c:pt>
                <c:pt idx="1">
                  <c:v>69261</c:v>
                </c:pt>
                <c:pt idx="2">
                  <c:v>59139</c:v>
                </c:pt>
                <c:pt idx="3">
                  <c:v>74564</c:v>
                </c:pt>
                <c:pt idx="4">
                  <c:v>66754</c:v>
                </c:pt>
              </c:numCache>
            </c:numRef>
          </c:val>
        </c:ser>
        <c:ser>
          <c:idx val="1"/>
          <c:order val="1"/>
          <c:tx>
            <c:strRef>
              <c:f>Sheet19!$C$1</c:f>
              <c:strCache>
                <c:ptCount val="1"/>
                <c:pt idx="0">
                  <c:v>ILS/SLS</c:v>
                </c:pt>
              </c:strCache>
            </c:strRef>
          </c:tx>
          <c:spPr>
            <a:solidFill>
              <a:schemeClr val="accent2"/>
            </a:solidFill>
            <a:ln>
              <a:noFill/>
            </a:ln>
            <a:effectLst/>
            <a:sp3d/>
          </c:spPr>
          <c:invertIfNegative val="0"/>
          <c:dLbls>
            <c:dLbl>
              <c:idx val="0"/>
              <c:layout>
                <c:manualLayout>
                  <c:x val="1.1848051629890751E-3"/>
                  <c:y val="-1.2007328441276695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8.6884708252968261E-17"/>
                  <c:y val="-1.921172550604271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0"/>
                  <c:y val="-1.4408794129532033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0"/>
                  <c:y val="-7.204397064766061E-3"/>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C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Sheet19!$A$2:$A$6</c:f>
              <c:strCache>
                <c:ptCount val="5"/>
                <c:pt idx="0">
                  <c:v>English</c:v>
                </c:pt>
                <c:pt idx="1">
                  <c:v>Spanish</c:v>
                </c:pt>
                <c:pt idx="2">
                  <c:v>Asian &amp; Pacific Islander Languages</c:v>
                </c:pt>
                <c:pt idx="3">
                  <c:v>Other Indo-European Languages</c:v>
                </c:pt>
                <c:pt idx="4">
                  <c:v>Other Languages</c:v>
                </c:pt>
              </c:strCache>
            </c:strRef>
          </c:cat>
          <c:val>
            <c:numRef>
              <c:f>Sheet19!$C$2:$C$6</c:f>
              <c:numCache>
                <c:formatCode>_("$"* #,##0.00_);_("$"* \(#,##0.00\);_("$"* "-"??_);_(@_)</c:formatCode>
                <c:ptCount val="5"/>
                <c:pt idx="0">
                  <c:v>37308</c:v>
                </c:pt>
                <c:pt idx="1">
                  <c:v>25970</c:v>
                </c:pt>
                <c:pt idx="2">
                  <c:v>33579</c:v>
                </c:pt>
                <c:pt idx="3">
                  <c:v>62292</c:v>
                </c:pt>
                <c:pt idx="4">
                  <c:v>70144</c:v>
                </c:pt>
              </c:numCache>
            </c:numRef>
          </c:val>
        </c:ser>
        <c:ser>
          <c:idx val="2"/>
          <c:order val="2"/>
          <c:tx>
            <c:strRef>
              <c:f>Sheet19!$D$1</c:f>
              <c:strCache>
                <c:ptCount val="1"/>
                <c:pt idx="0">
                  <c:v>Home</c:v>
                </c:pt>
              </c:strCache>
            </c:strRef>
          </c:tx>
          <c:spPr>
            <a:solidFill>
              <a:schemeClr val="accent3"/>
            </a:solidFill>
            <a:ln>
              <a:noFill/>
            </a:ln>
            <a:effectLst/>
            <a:sp3d/>
          </c:spPr>
          <c:invertIfNegative val="0"/>
          <c:dLbls>
            <c:dLbl>
              <c:idx val="0"/>
              <c:layout>
                <c:manualLayout>
                  <c:x val="2.3696103259781063E-3"/>
                  <c:y val="-1.4408794129532122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1.1848051629890751E-3"/>
                  <c:y val="-1.921172550604271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8.6884708252968261E-17"/>
                  <c:y val="-1.921172550604271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2.3696103259781501E-3"/>
                  <c:y val="-1.4408794129532033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1.1848051629890751E-3"/>
                  <c:y val="-1.6810259817787374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B05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Sheet19!$A$2:$A$6</c:f>
              <c:strCache>
                <c:ptCount val="5"/>
                <c:pt idx="0">
                  <c:v>English</c:v>
                </c:pt>
                <c:pt idx="1">
                  <c:v>Spanish</c:v>
                </c:pt>
                <c:pt idx="2">
                  <c:v>Asian &amp; Pacific Islander Languages</c:v>
                </c:pt>
                <c:pt idx="3">
                  <c:v>Other Indo-European Languages</c:v>
                </c:pt>
                <c:pt idx="4">
                  <c:v>Other Languages</c:v>
                </c:pt>
              </c:strCache>
            </c:strRef>
          </c:cat>
          <c:val>
            <c:numRef>
              <c:f>Sheet19!$D$2:$D$6</c:f>
              <c:numCache>
                <c:formatCode>_("$"* #,##0.00_);_("$"* \(#,##0.00\);_("$"* "-"??_);_(@_)</c:formatCode>
                <c:ptCount val="5"/>
                <c:pt idx="0">
                  <c:v>13438</c:v>
                </c:pt>
                <c:pt idx="1">
                  <c:v>12802</c:v>
                </c:pt>
                <c:pt idx="2">
                  <c:v>11139</c:v>
                </c:pt>
                <c:pt idx="3">
                  <c:v>10308</c:v>
                </c:pt>
                <c:pt idx="4">
                  <c:v>15685</c:v>
                </c:pt>
              </c:numCache>
            </c:numRef>
          </c:val>
        </c:ser>
        <c:dLbls>
          <c:showLegendKey val="0"/>
          <c:showVal val="1"/>
          <c:showCatName val="0"/>
          <c:showSerName val="0"/>
          <c:showPercent val="0"/>
          <c:showBubbleSize val="0"/>
        </c:dLbls>
        <c:gapWidth val="150"/>
        <c:shape val="box"/>
        <c:axId val="245199960"/>
        <c:axId val="245200352"/>
        <c:axId val="0"/>
      </c:bar3DChart>
      <c:catAx>
        <c:axId val="24519996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245200352"/>
        <c:crosses val="autoZero"/>
        <c:auto val="1"/>
        <c:lblAlgn val="ctr"/>
        <c:lblOffset val="100"/>
        <c:noMultiLvlLbl val="0"/>
      </c:catAx>
      <c:valAx>
        <c:axId val="245200352"/>
        <c:scaling>
          <c:orientation val="minMax"/>
        </c:scaling>
        <c:delete val="0"/>
        <c:axPos val="b"/>
        <c:majorGridlines>
          <c:spPr>
            <a:ln w="9525" cap="flat" cmpd="sng" algn="ctr">
              <a:solidFill>
                <a:schemeClr val="tx1">
                  <a:lumMod val="15000"/>
                  <a:lumOff val="85000"/>
                </a:schemeClr>
              </a:solidFill>
              <a:round/>
            </a:ln>
            <a:effectLst/>
          </c:spPr>
        </c:majorGridlines>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51999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Sheet20!$B$1</c:f>
              <c:strCache>
                <c:ptCount val="1"/>
                <c:pt idx="0">
                  <c:v>Adults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Sheet20!$A$2:$A$8</c:f>
              <c:strCache>
                <c:ptCount val="7"/>
                <c:pt idx="0">
                  <c:v>American Indian or Alaska Native</c:v>
                </c:pt>
                <c:pt idx="1">
                  <c:v>Asian</c:v>
                </c:pt>
                <c:pt idx="2">
                  <c:v>Black/African American</c:v>
                </c:pt>
                <c:pt idx="3">
                  <c:v>Hispanic</c:v>
                </c:pt>
                <c:pt idx="4">
                  <c:v>Native Hawaiian or Other PI</c:v>
                </c:pt>
                <c:pt idx="5">
                  <c:v>Other Ethnicity or Race/Multicultural</c:v>
                </c:pt>
                <c:pt idx="6">
                  <c:v>White</c:v>
                </c:pt>
              </c:strCache>
            </c:strRef>
          </c:cat>
          <c:val>
            <c:numRef>
              <c:f>Sheet20!$B$2:$B$8</c:f>
              <c:numCache>
                <c:formatCode>0.0%</c:formatCode>
                <c:ptCount val="7"/>
                <c:pt idx="0">
                  <c:v>0.90500000000000003</c:v>
                </c:pt>
                <c:pt idx="1">
                  <c:v>0.85899999999999999</c:v>
                </c:pt>
                <c:pt idx="2">
                  <c:v>0.877</c:v>
                </c:pt>
                <c:pt idx="3">
                  <c:v>0.85299999999999998</c:v>
                </c:pt>
                <c:pt idx="4">
                  <c:v>0.92300000000000004</c:v>
                </c:pt>
                <c:pt idx="5">
                  <c:v>0.84099999999999997</c:v>
                </c:pt>
                <c:pt idx="6">
                  <c:v>0.85799999999999998</c:v>
                </c:pt>
              </c:numCache>
            </c:numRef>
          </c:val>
        </c:ser>
        <c:ser>
          <c:idx val="1"/>
          <c:order val="1"/>
          <c:tx>
            <c:strRef>
              <c:f>Sheet20!$C$1</c:f>
              <c:strCache>
                <c:ptCount val="1"/>
                <c:pt idx="0">
                  <c:v>3 to 21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Sheet20!$A$2:$A$8</c:f>
              <c:strCache>
                <c:ptCount val="7"/>
                <c:pt idx="0">
                  <c:v>American Indian or Alaska Native</c:v>
                </c:pt>
                <c:pt idx="1">
                  <c:v>Asian</c:v>
                </c:pt>
                <c:pt idx="2">
                  <c:v>Black/African American</c:v>
                </c:pt>
                <c:pt idx="3">
                  <c:v>Hispanic</c:v>
                </c:pt>
                <c:pt idx="4">
                  <c:v>Native Hawaiian or Other PI</c:v>
                </c:pt>
                <c:pt idx="5">
                  <c:v>Other Ethnicity or Race/Multicultural</c:v>
                </c:pt>
                <c:pt idx="6">
                  <c:v>White</c:v>
                </c:pt>
              </c:strCache>
            </c:strRef>
          </c:cat>
          <c:val>
            <c:numRef>
              <c:f>Sheet20!$C$2:$C$8</c:f>
              <c:numCache>
                <c:formatCode>0%</c:formatCode>
                <c:ptCount val="7"/>
                <c:pt idx="0" formatCode="0.0%">
                  <c:v>0.54400000000000004</c:v>
                </c:pt>
                <c:pt idx="1">
                  <c:v>0.66</c:v>
                </c:pt>
                <c:pt idx="2" formatCode="0.0%">
                  <c:v>0.751</c:v>
                </c:pt>
                <c:pt idx="3" formatCode="0.0%">
                  <c:v>0.69099999999999995</c:v>
                </c:pt>
                <c:pt idx="4" formatCode="0.0%">
                  <c:v>0.65400000000000003</c:v>
                </c:pt>
                <c:pt idx="5" formatCode="0.0%">
                  <c:v>0.622</c:v>
                </c:pt>
                <c:pt idx="6" formatCode="0.0%">
                  <c:v>0.69599999999999995</c:v>
                </c:pt>
              </c:numCache>
            </c:numRef>
          </c:val>
        </c:ser>
        <c:dLbls>
          <c:dLblPos val="outEnd"/>
          <c:showLegendKey val="0"/>
          <c:showVal val="1"/>
          <c:showCatName val="0"/>
          <c:showSerName val="0"/>
          <c:showPercent val="0"/>
          <c:showBubbleSize val="0"/>
        </c:dLbls>
        <c:gapWidth val="219"/>
        <c:overlap val="-27"/>
        <c:axId val="245201136"/>
        <c:axId val="245201528"/>
      </c:barChart>
      <c:catAx>
        <c:axId val="2452011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245201528"/>
        <c:crosses val="autoZero"/>
        <c:auto val="1"/>
        <c:lblAlgn val="ctr"/>
        <c:lblOffset val="100"/>
        <c:noMultiLvlLbl val="0"/>
      </c:catAx>
      <c:valAx>
        <c:axId val="24520152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52011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tx>
            <c:strRef>
              <c:f>Sheet21!$B$1</c:f>
              <c:strCache>
                <c:ptCount val="1"/>
                <c:pt idx="0">
                  <c:v>Ages 0 - 2</c:v>
                </c:pt>
              </c:strCache>
            </c:strRef>
          </c:tx>
          <c:spPr>
            <a:solidFill>
              <a:schemeClr val="accent1"/>
            </a:solidFill>
            <a:ln>
              <a:noFill/>
            </a:ln>
            <a:effectLst/>
            <a:sp3d/>
          </c:spPr>
          <c:invertIfNegative val="0"/>
          <c:dLbls>
            <c:dLbl>
              <c:idx val="5"/>
              <c:layout>
                <c:manualLayout>
                  <c:x val="0"/>
                  <c:y val="4.6859915235209805E-3"/>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0070C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Sheet21!$A$2:$A$7</c:f>
              <c:strCache>
                <c:ptCount val="6"/>
                <c:pt idx="0">
                  <c:v>Autism</c:v>
                </c:pt>
                <c:pt idx="1">
                  <c:v>Intellectual Disability</c:v>
                </c:pt>
                <c:pt idx="2">
                  <c:v>Cerebral Palsy</c:v>
                </c:pt>
                <c:pt idx="3">
                  <c:v>Epilepsy</c:v>
                </c:pt>
                <c:pt idx="4">
                  <c:v>Category 5</c:v>
                </c:pt>
                <c:pt idx="5">
                  <c:v>Other</c:v>
                </c:pt>
              </c:strCache>
            </c:strRef>
          </c:cat>
          <c:val>
            <c:numRef>
              <c:f>Sheet21!$B$2:$B$7</c:f>
              <c:numCache>
                <c:formatCode>_("$"* #,##0.00_);_("$"* \(#,##0.00\);_("$"* "-"??_);_(@_)</c:formatCode>
                <c:ptCount val="6"/>
                <c:pt idx="0">
                  <c:v>10333</c:v>
                </c:pt>
                <c:pt idx="1">
                  <c:v>11358</c:v>
                </c:pt>
                <c:pt idx="2">
                  <c:v>11947</c:v>
                </c:pt>
                <c:pt idx="3">
                  <c:v>1168</c:v>
                </c:pt>
                <c:pt idx="4">
                  <c:v>9496</c:v>
                </c:pt>
                <c:pt idx="5">
                  <c:v>2930</c:v>
                </c:pt>
              </c:numCache>
            </c:numRef>
          </c:val>
        </c:ser>
        <c:ser>
          <c:idx val="1"/>
          <c:order val="1"/>
          <c:tx>
            <c:strRef>
              <c:f>Sheet21!$C$1</c:f>
              <c:strCache>
                <c:ptCount val="1"/>
                <c:pt idx="0">
                  <c:v>Ages 3 - 21</c:v>
                </c:pt>
              </c:strCache>
            </c:strRef>
          </c:tx>
          <c:spPr>
            <a:solidFill>
              <a:schemeClr val="accent2"/>
            </a:solidFill>
            <a:ln>
              <a:noFill/>
            </a:ln>
            <a:effectLst/>
            <a:sp3d/>
          </c:spPr>
          <c:invertIfNegative val="0"/>
          <c:dLbls>
            <c:dLbl>
              <c:idx val="4"/>
              <c:layout>
                <c:manualLayout>
                  <c:x val="0"/>
                  <c:y val="-7.0289872852815037E-3"/>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Sheet21!$A$2:$A$7</c:f>
              <c:strCache>
                <c:ptCount val="6"/>
                <c:pt idx="0">
                  <c:v>Autism</c:v>
                </c:pt>
                <c:pt idx="1">
                  <c:v>Intellectual Disability</c:v>
                </c:pt>
                <c:pt idx="2">
                  <c:v>Cerebral Palsy</c:v>
                </c:pt>
                <c:pt idx="3">
                  <c:v>Epilepsy</c:v>
                </c:pt>
                <c:pt idx="4">
                  <c:v>Category 5</c:v>
                </c:pt>
                <c:pt idx="5">
                  <c:v>Other</c:v>
                </c:pt>
              </c:strCache>
            </c:strRef>
          </c:cat>
          <c:val>
            <c:numRef>
              <c:f>Sheet21!$C$2:$C$7</c:f>
              <c:numCache>
                <c:formatCode>_("$"* #,##0.00_);_("$"* \(#,##0.00\);_("$"* "-"??_);_(@_)</c:formatCode>
                <c:ptCount val="6"/>
                <c:pt idx="0">
                  <c:v>5193</c:v>
                </c:pt>
                <c:pt idx="1">
                  <c:v>6203</c:v>
                </c:pt>
                <c:pt idx="2">
                  <c:v>8464</c:v>
                </c:pt>
                <c:pt idx="3">
                  <c:v>8669</c:v>
                </c:pt>
                <c:pt idx="4">
                  <c:v>5965</c:v>
                </c:pt>
                <c:pt idx="5">
                  <c:v>1940</c:v>
                </c:pt>
              </c:numCache>
            </c:numRef>
          </c:val>
        </c:ser>
        <c:ser>
          <c:idx val="2"/>
          <c:order val="2"/>
          <c:tx>
            <c:strRef>
              <c:f>Sheet21!$D$1</c:f>
              <c:strCache>
                <c:ptCount val="1"/>
                <c:pt idx="0">
                  <c:v>Adults</c:v>
                </c:pt>
              </c:strCache>
            </c:strRef>
          </c:tx>
          <c:spPr>
            <a:solidFill>
              <a:schemeClr val="accent3"/>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00B05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Sheet21!$A$2:$A$7</c:f>
              <c:strCache>
                <c:ptCount val="6"/>
                <c:pt idx="0">
                  <c:v>Autism</c:v>
                </c:pt>
                <c:pt idx="1">
                  <c:v>Intellectual Disability</c:v>
                </c:pt>
                <c:pt idx="2">
                  <c:v>Cerebral Palsy</c:v>
                </c:pt>
                <c:pt idx="3">
                  <c:v>Epilepsy</c:v>
                </c:pt>
                <c:pt idx="4">
                  <c:v>Category 5</c:v>
                </c:pt>
                <c:pt idx="5">
                  <c:v>Other</c:v>
                </c:pt>
              </c:strCache>
            </c:strRef>
          </c:cat>
          <c:val>
            <c:numRef>
              <c:f>Sheet21!$D$2:$D$7</c:f>
              <c:numCache>
                <c:formatCode>_("$"* #,##0.00_);_("$"* \(#,##0.00\);_("$"* "-"??_);_(@_)</c:formatCode>
                <c:ptCount val="6"/>
                <c:pt idx="0">
                  <c:v>32332</c:v>
                </c:pt>
                <c:pt idx="1">
                  <c:v>34463</c:v>
                </c:pt>
                <c:pt idx="2">
                  <c:v>44119</c:v>
                </c:pt>
                <c:pt idx="3">
                  <c:v>42511</c:v>
                </c:pt>
                <c:pt idx="4">
                  <c:v>24087</c:v>
                </c:pt>
                <c:pt idx="5">
                  <c:v>15656</c:v>
                </c:pt>
              </c:numCache>
            </c:numRef>
          </c:val>
        </c:ser>
        <c:ser>
          <c:idx val="3"/>
          <c:order val="3"/>
          <c:tx>
            <c:strRef>
              <c:f>Sheet21!$E$1</c:f>
              <c:strCache>
                <c:ptCount val="1"/>
                <c:pt idx="0">
                  <c:v>All Ages</c:v>
                </c:pt>
              </c:strCache>
            </c:strRef>
          </c:tx>
          <c:spPr>
            <a:solidFill>
              <a:schemeClr val="accent4"/>
            </a:solidFill>
            <a:ln>
              <a:noFill/>
            </a:ln>
            <a:effectLst/>
            <a:sp3d/>
          </c:spPr>
          <c:invertIfNegative val="0"/>
          <c:dLbls>
            <c:dLbl>
              <c:idx val="0"/>
              <c:layout>
                <c:manualLayout>
                  <c:x val="-4.2004741446650921E-17"/>
                  <c:y val="-1.6400970332323593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0"/>
                  <c:y val="-9.3719830470420911E-3"/>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0"/>
                  <c:y val="-1.1714978808802507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1.1455970915184141E-3"/>
                  <c:y val="-1.1714978808802463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8.4009482893301842E-17"/>
                  <c:y val="-1.4057974570563051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2.2911941830368282E-3"/>
                  <c:y val="-2.5772953379365533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C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Sheet21!$A$2:$A$7</c:f>
              <c:strCache>
                <c:ptCount val="6"/>
                <c:pt idx="0">
                  <c:v>Autism</c:v>
                </c:pt>
                <c:pt idx="1">
                  <c:v>Intellectual Disability</c:v>
                </c:pt>
                <c:pt idx="2">
                  <c:v>Cerebral Palsy</c:v>
                </c:pt>
                <c:pt idx="3">
                  <c:v>Epilepsy</c:v>
                </c:pt>
                <c:pt idx="4">
                  <c:v>Category 5</c:v>
                </c:pt>
                <c:pt idx="5">
                  <c:v>Other</c:v>
                </c:pt>
              </c:strCache>
            </c:strRef>
          </c:cat>
          <c:val>
            <c:numRef>
              <c:f>Sheet21!$E$2:$E$7</c:f>
              <c:numCache>
                <c:formatCode>_("$"* #,##0.00_);_("$"* \(#,##0.00\);_("$"* "-"??_);_(@_)</c:formatCode>
                <c:ptCount val="6"/>
                <c:pt idx="0">
                  <c:v>10992</c:v>
                </c:pt>
                <c:pt idx="1">
                  <c:v>25896</c:v>
                </c:pt>
                <c:pt idx="2">
                  <c:v>22043</c:v>
                </c:pt>
                <c:pt idx="3">
                  <c:v>22484</c:v>
                </c:pt>
                <c:pt idx="4">
                  <c:v>14267</c:v>
                </c:pt>
                <c:pt idx="5">
                  <c:v>3011</c:v>
                </c:pt>
              </c:numCache>
            </c:numRef>
          </c:val>
        </c:ser>
        <c:dLbls>
          <c:showLegendKey val="0"/>
          <c:showVal val="1"/>
          <c:showCatName val="0"/>
          <c:showSerName val="0"/>
          <c:showPercent val="0"/>
          <c:showBubbleSize val="0"/>
        </c:dLbls>
        <c:gapWidth val="150"/>
        <c:shape val="box"/>
        <c:axId val="245202312"/>
        <c:axId val="245202704"/>
        <c:axId val="0"/>
      </c:bar3DChart>
      <c:catAx>
        <c:axId val="24520231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rgbClr val="C00000"/>
                </a:solidFill>
                <a:latin typeface="+mn-lt"/>
                <a:ea typeface="+mn-ea"/>
                <a:cs typeface="+mn-cs"/>
              </a:defRPr>
            </a:pPr>
            <a:endParaRPr lang="en-US"/>
          </a:p>
        </c:txPr>
        <c:crossAx val="245202704"/>
        <c:crosses val="autoZero"/>
        <c:auto val="1"/>
        <c:lblAlgn val="ctr"/>
        <c:lblOffset val="100"/>
        <c:noMultiLvlLbl val="0"/>
      </c:catAx>
      <c:valAx>
        <c:axId val="245202704"/>
        <c:scaling>
          <c:orientation val="minMax"/>
        </c:scaling>
        <c:delete val="0"/>
        <c:axPos val="b"/>
        <c:majorGridlines>
          <c:spPr>
            <a:ln w="9525" cap="flat" cmpd="sng" algn="ctr">
              <a:solidFill>
                <a:schemeClr val="tx1">
                  <a:lumMod val="15000"/>
                  <a:lumOff val="85000"/>
                </a:schemeClr>
              </a:solidFill>
              <a:round/>
            </a:ln>
            <a:effectLst/>
          </c:spPr>
        </c:majorGridlines>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52023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tx>
            <c:strRef>
              <c:f>Sheet22!$B$1</c:f>
              <c:strCache>
                <c:ptCount val="1"/>
                <c:pt idx="0">
                  <c:v>2016 - 2017</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206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Sheet22!$A$2:$A$7</c:f>
              <c:strCache>
                <c:ptCount val="6"/>
                <c:pt idx="0">
                  <c:v>Autism</c:v>
                </c:pt>
                <c:pt idx="1">
                  <c:v>Intellectual Disability</c:v>
                </c:pt>
                <c:pt idx="2">
                  <c:v>Cerebral Palsy</c:v>
                </c:pt>
                <c:pt idx="3">
                  <c:v>Epilepsy</c:v>
                </c:pt>
                <c:pt idx="4">
                  <c:v>Category 5</c:v>
                </c:pt>
                <c:pt idx="5">
                  <c:v>Other</c:v>
                </c:pt>
              </c:strCache>
            </c:strRef>
          </c:cat>
          <c:val>
            <c:numRef>
              <c:f>Sheet22!$B$2:$B$7</c:f>
              <c:numCache>
                <c:formatCode>_("$"* #,##0.00_);_("$"* \(#,##0.00\);_("$"* "-"??_);_(@_)</c:formatCode>
                <c:ptCount val="6"/>
                <c:pt idx="0">
                  <c:v>11416</c:v>
                </c:pt>
                <c:pt idx="1">
                  <c:v>24756</c:v>
                </c:pt>
                <c:pt idx="2">
                  <c:v>21939</c:v>
                </c:pt>
                <c:pt idx="3">
                  <c:v>21154</c:v>
                </c:pt>
                <c:pt idx="4">
                  <c:v>13869</c:v>
                </c:pt>
                <c:pt idx="5">
                  <c:v>3008</c:v>
                </c:pt>
              </c:numCache>
            </c:numRef>
          </c:val>
        </c:ser>
        <c:ser>
          <c:idx val="1"/>
          <c:order val="1"/>
          <c:tx>
            <c:strRef>
              <c:f>Sheet22!$C$1</c:f>
              <c:strCache>
                <c:ptCount val="1"/>
                <c:pt idx="0">
                  <c:v>2017 - 2018</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FF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Sheet22!$A$2:$A$7</c:f>
              <c:strCache>
                <c:ptCount val="6"/>
                <c:pt idx="0">
                  <c:v>Autism</c:v>
                </c:pt>
                <c:pt idx="1">
                  <c:v>Intellectual Disability</c:v>
                </c:pt>
                <c:pt idx="2">
                  <c:v>Cerebral Palsy</c:v>
                </c:pt>
                <c:pt idx="3">
                  <c:v>Epilepsy</c:v>
                </c:pt>
                <c:pt idx="4">
                  <c:v>Category 5</c:v>
                </c:pt>
                <c:pt idx="5">
                  <c:v>Other</c:v>
                </c:pt>
              </c:strCache>
            </c:strRef>
          </c:cat>
          <c:val>
            <c:numRef>
              <c:f>Sheet22!$C$2:$C$7</c:f>
              <c:numCache>
                <c:formatCode>_("$"* #,##0.00_);_("$"* \(#,##0.00\);_("$"* "-"??_);_(@_)</c:formatCode>
                <c:ptCount val="6"/>
                <c:pt idx="0">
                  <c:v>10992</c:v>
                </c:pt>
                <c:pt idx="1">
                  <c:v>25896</c:v>
                </c:pt>
                <c:pt idx="2">
                  <c:v>22043</c:v>
                </c:pt>
                <c:pt idx="3">
                  <c:v>22484</c:v>
                </c:pt>
                <c:pt idx="4">
                  <c:v>14267</c:v>
                </c:pt>
                <c:pt idx="5">
                  <c:v>3011</c:v>
                </c:pt>
              </c:numCache>
            </c:numRef>
          </c:val>
        </c:ser>
        <c:dLbls>
          <c:showLegendKey val="0"/>
          <c:showVal val="1"/>
          <c:showCatName val="0"/>
          <c:showSerName val="0"/>
          <c:showPercent val="0"/>
          <c:showBubbleSize val="0"/>
        </c:dLbls>
        <c:gapWidth val="150"/>
        <c:shape val="box"/>
        <c:axId val="245203488"/>
        <c:axId val="245203880"/>
        <c:axId val="0"/>
      </c:bar3DChart>
      <c:catAx>
        <c:axId val="24520348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245203880"/>
        <c:crosses val="autoZero"/>
        <c:auto val="1"/>
        <c:lblAlgn val="ctr"/>
        <c:lblOffset val="100"/>
        <c:noMultiLvlLbl val="0"/>
      </c:catAx>
      <c:valAx>
        <c:axId val="245203880"/>
        <c:scaling>
          <c:orientation val="minMax"/>
        </c:scaling>
        <c:delete val="0"/>
        <c:axPos val="b"/>
        <c:majorGridlines>
          <c:spPr>
            <a:ln w="9525" cap="flat" cmpd="sng" algn="ctr">
              <a:solidFill>
                <a:schemeClr val="tx1">
                  <a:lumMod val="15000"/>
                  <a:lumOff val="85000"/>
                </a:schemeClr>
              </a:solidFill>
              <a:round/>
            </a:ln>
            <a:effectLst/>
          </c:spPr>
        </c:majorGridlines>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52034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rgbClr val="C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dPt>
          <c:dPt>
            <c:idx val="1"/>
            <c:bubble3D val="0"/>
            <c:spPr>
              <a:solidFill>
                <a:schemeClr val="accent2"/>
              </a:solidFill>
              <a:ln w="25400">
                <a:solidFill>
                  <a:schemeClr val="lt1"/>
                </a:solidFill>
              </a:ln>
              <a:effectLst/>
              <a:sp3d contourW="25400">
                <a:contourClr>
                  <a:schemeClr val="lt1"/>
                </a:contourClr>
              </a:sp3d>
            </c:spPr>
          </c:dPt>
          <c:dPt>
            <c:idx val="2"/>
            <c:bubble3D val="0"/>
            <c:spPr>
              <a:solidFill>
                <a:schemeClr val="accent3"/>
              </a:solidFill>
              <a:ln w="25400">
                <a:solidFill>
                  <a:schemeClr val="lt1"/>
                </a:solidFill>
              </a:ln>
              <a:effectLst/>
              <a:sp3d contourW="25400">
                <a:contourClr>
                  <a:schemeClr val="lt1"/>
                </a:contourClr>
              </a:sp3d>
            </c:spPr>
          </c:dPt>
          <c:dPt>
            <c:idx val="3"/>
            <c:bubble3D val="0"/>
            <c:spPr>
              <a:solidFill>
                <a:schemeClr val="accent4"/>
              </a:solidFill>
              <a:ln w="25400">
                <a:solidFill>
                  <a:schemeClr val="lt1"/>
                </a:solidFill>
              </a:ln>
              <a:effectLst/>
              <a:sp3d contourW="25400">
                <a:contourClr>
                  <a:schemeClr val="lt1"/>
                </a:contourClr>
              </a:sp3d>
            </c:spPr>
          </c:dPt>
          <c:dPt>
            <c:idx val="4"/>
            <c:bubble3D val="0"/>
            <c:spPr>
              <a:solidFill>
                <a:schemeClr val="accent5"/>
              </a:solidFill>
              <a:ln w="25400">
                <a:solidFill>
                  <a:schemeClr val="lt1"/>
                </a:solidFill>
              </a:ln>
              <a:effectLst/>
              <a:sp3d contourW="25400">
                <a:contourClr>
                  <a:schemeClr val="lt1"/>
                </a:contourClr>
              </a:sp3d>
            </c:spPr>
          </c:dPt>
          <c:dPt>
            <c:idx val="5"/>
            <c:bubble3D val="0"/>
            <c:spPr>
              <a:solidFill>
                <a:schemeClr val="accent6"/>
              </a:solidFill>
              <a:ln w="25400">
                <a:solidFill>
                  <a:schemeClr val="lt1"/>
                </a:solidFill>
              </a:ln>
              <a:effectLst/>
              <a:sp3d contourW="25400">
                <a:contourClr>
                  <a:schemeClr val="lt1"/>
                </a:contourClr>
              </a:sp3d>
            </c:spPr>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FFFF00"/>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Sheet23!$A$2:$A$7</c:f>
              <c:strCache>
                <c:ptCount val="6"/>
                <c:pt idx="0">
                  <c:v>Autism</c:v>
                </c:pt>
                <c:pt idx="1">
                  <c:v>Intellectual Disability</c:v>
                </c:pt>
                <c:pt idx="2">
                  <c:v>Cerebral Palsy</c:v>
                </c:pt>
                <c:pt idx="3">
                  <c:v>Epilepsy</c:v>
                </c:pt>
                <c:pt idx="4">
                  <c:v>Category 5</c:v>
                </c:pt>
                <c:pt idx="5">
                  <c:v>Other</c:v>
                </c:pt>
              </c:strCache>
            </c:strRef>
          </c:cat>
          <c:val>
            <c:numRef>
              <c:f>Sheet23!$B$2:$B$7</c:f>
              <c:numCache>
                <c:formatCode>_("$"* #,##0.00_);_("$"* \(#,##0.00\);_("$"* "-"??_);_(@_)</c:formatCode>
                <c:ptCount val="6"/>
                <c:pt idx="0">
                  <c:v>1459</c:v>
                </c:pt>
                <c:pt idx="1">
                  <c:v>1054</c:v>
                </c:pt>
                <c:pt idx="2">
                  <c:v>0</c:v>
                </c:pt>
                <c:pt idx="3">
                  <c:v>0</c:v>
                </c:pt>
                <c:pt idx="4">
                  <c:v>1012</c:v>
                </c:pt>
                <c:pt idx="5">
                  <c:v>242</c:v>
                </c:pt>
              </c:numCache>
            </c:numRef>
          </c:val>
        </c:ser>
        <c:dLbls>
          <c:dLblPos val="bestFit"/>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rgbClr val="C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Sheet24!$B$1</c:f>
              <c:strCache>
                <c:ptCount val="1"/>
                <c:pt idx="0">
                  <c:v>2016 - 2017</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dLbl>
              <c:idx val="2"/>
              <c:layout>
                <c:manualLayout>
                  <c:x val="-1.1513899134798476E-2"/>
                  <c:y val="-1.4617238404664626E-2"/>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Sheet24!$A$2:$A$8</c:f>
              <c:strCache>
                <c:ptCount val="7"/>
                <c:pt idx="0">
                  <c:v>American Indian or Alaska Native</c:v>
                </c:pt>
                <c:pt idx="1">
                  <c:v>Asian</c:v>
                </c:pt>
                <c:pt idx="2">
                  <c:v>Black/African American</c:v>
                </c:pt>
                <c:pt idx="3">
                  <c:v>Hispanic</c:v>
                </c:pt>
                <c:pt idx="4">
                  <c:v>Native Hawaiian or Other PI</c:v>
                </c:pt>
                <c:pt idx="5">
                  <c:v>Other Ethnicity or Race/Multicultural</c:v>
                </c:pt>
                <c:pt idx="6">
                  <c:v>White</c:v>
                </c:pt>
              </c:strCache>
            </c:strRef>
          </c:cat>
          <c:val>
            <c:numRef>
              <c:f>Sheet24!$B$2:$B$8</c:f>
              <c:numCache>
                <c:formatCode>_("$"* #,##0.00_);_("$"* \(#,##0.00\);_("$"* "-"??_);_(@_)</c:formatCode>
                <c:ptCount val="7"/>
                <c:pt idx="1">
                  <c:v>1398</c:v>
                </c:pt>
                <c:pt idx="2">
                  <c:v>1036</c:v>
                </c:pt>
                <c:pt idx="3">
                  <c:v>1230</c:v>
                </c:pt>
                <c:pt idx="5">
                  <c:v>1399</c:v>
                </c:pt>
                <c:pt idx="6">
                  <c:v>1370</c:v>
                </c:pt>
              </c:numCache>
            </c:numRef>
          </c:val>
        </c:ser>
        <c:ser>
          <c:idx val="1"/>
          <c:order val="1"/>
          <c:tx>
            <c:strRef>
              <c:f>Sheet24!$C$1</c:f>
              <c:strCache>
                <c:ptCount val="1"/>
                <c:pt idx="0">
                  <c:v>2017 - 2018</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invertIfNegative val="0"/>
          <c:dLbls>
            <c:dLbl>
              <c:idx val="3"/>
              <c:layout>
                <c:manualLayout>
                  <c:x val="2.8784747836996187E-2"/>
                  <c:y val="-8.9326536120738247E-17"/>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B05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Sheet24!$A$2:$A$8</c:f>
              <c:strCache>
                <c:ptCount val="7"/>
                <c:pt idx="0">
                  <c:v>American Indian or Alaska Native</c:v>
                </c:pt>
                <c:pt idx="1">
                  <c:v>Asian</c:v>
                </c:pt>
                <c:pt idx="2">
                  <c:v>Black/African American</c:v>
                </c:pt>
                <c:pt idx="3">
                  <c:v>Hispanic</c:v>
                </c:pt>
                <c:pt idx="4">
                  <c:v>Native Hawaiian or Other PI</c:v>
                </c:pt>
                <c:pt idx="5">
                  <c:v>Other Ethnicity or Race/Multicultural</c:v>
                </c:pt>
                <c:pt idx="6">
                  <c:v>White</c:v>
                </c:pt>
              </c:strCache>
            </c:strRef>
          </c:cat>
          <c:val>
            <c:numRef>
              <c:f>Sheet24!$C$2:$C$8</c:f>
              <c:numCache>
                <c:formatCode>_("$"* #,##0.00_);_("$"* \(#,##0.00\);_("$"* "-"??_);_(@_)</c:formatCode>
                <c:ptCount val="7"/>
                <c:pt idx="1">
                  <c:v>1930</c:v>
                </c:pt>
                <c:pt idx="2">
                  <c:v>1008</c:v>
                </c:pt>
                <c:pt idx="3">
                  <c:v>1173</c:v>
                </c:pt>
                <c:pt idx="4">
                  <c:v>255</c:v>
                </c:pt>
                <c:pt idx="5">
                  <c:v>1541</c:v>
                </c:pt>
                <c:pt idx="6">
                  <c:v>1269</c:v>
                </c:pt>
              </c:numCache>
            </c:numRef>
          </c:val>
        </c:ser>
        <c:dLbls>
          <c:dLblPos val="outEnd"/>
          <c:showLegendKey val="0"/>
          <c:showVal val="1"/>
          <c:showCatName val="0"/>
          <c:showSerName val="0"/>
          <c:showPercent val="0"/>
          <c:showBubbleSize val="0"/>
        </c:dLbls>
        <c:gapWidth val="100"/>
        <c:overlap val="-24"/>
        <c:axId val="245205056"/>
        <c:axId val="245205448"/>
      </c:barChart>
      <c:catAx>
        <c:axId val="245205056"/>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2"/>
                </a:solidFill>
                <a:latin typeface="+mn-lt"/>
                <a:ea typeface="+mn-ea"/>
                <a:cs typeface="+mn-cs"/>
              </a:defRPr>
            </a:pPr>
            <a:endParaRPr lang="en-US"/>
          </a:p>
        </c:txPr>
        <c:crossAx val="245205448"/>
        <c:crosses val="autoZero"/>
        <c:auto val="1"/>
        <c:lblAlgn val="ctr"/>
        <c:lblOffset val="100"/>
        <c:noMultiLvlLbl val="0"/>
      </c:catAx>
      <c:valAx>
        <c:axId val="245205448"/>
        <c:scaling>
          <c:orientation val="minMax"/>
        </c:scaling>
        <c:delete val="0"/>
        <c:axPos val="l"/>
        <c:majorGridlines>
          <c:spPr>
            <a:ln w="9525" cap="flat" cmpd="sng" algn="ctr">
              <a:solidFill>
                <a:schemeClr val="tx2">
                  <a:lumMod val="15000"/>
                  <a:lumOff val="85000"/>
                </a:schemeClr>
              </a:solidFill>
              <a:round/>
            </a:ln>
            <a:effectLst/>
          </c:spPr>
        </c:majorGridlines>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2452050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Sheet25!$B$1:$B$2</c:f>
              <c:strCache>
                <c:ptCount val="2"/>
                <c:pt idx="0">
                  <c:v>Ages 3 - 21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FF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Sheet25!$A$3:$A$9</c:f>
              <c:strCache>
                <c:ptCount val="7"/>
                <c:pt idx="0">
                  <c:v>American Indian or Alaska Native</c:v>
                </c:pt>
                <c:pt idx="1">
                  <c:v>Asian</c:v>
                </c:pt>
                <c:pt idx="2">
                  <c:v>Black/African American</c:v>
                </c:pt>
                <c:pt idx="3">
                  <c:v>Hispanic</c:v>
                </c:pt>
                <c:pt idx="4">
                  <c:v>Native Hawaiian or Other PI</c:v>
                </c:pt>
                <c:pt idx="5">
                  <c:v>Other Ethnicity or Race/Multicultural</c:v>
                </c:pt>
                <c:pt idx="6">
                  <c:v>White</c:v>
                </c:pt>
              </c:strCache>
            </c:strRef>
          </c:cat>
          <c:val>
            <c:numRef>
              <c:f>Sheet25!$B$3:$B$9</c:f>
              <c:numCache>
                <c:formatCode>0.0%</c:formatCode>
                <c:ptCount val="7"/>
                <c:pt idx="0">
                  <c:v>0.40799999999999997</c:v>
                </c:pt>
                <c:pt idx="1">
                  <c:v>0.44800000000000001</c:v>
                </c:pt>
                <c:pt idx="2">
                  <c:v>0.45400000000000001</c:v>
                </c:pt>
                <c:pt idx="3">
                  <c:v>0.443</c:v>
                </c:pt>
                <c:pt idx="4">
                  <c:v>0.48099999999999998</c:v>
                </c:pt>
                <c:pt idx="5">
                  <c:v>0.432</c:v>
                </c:pt>
                <c:pt idx="6">
                  <c:v>0.42799999999999999</c:v>
                </c:pt>
              </c:numCache>
            </c:numRef>
          </c:val>
        </c:ser>
        <c:ser>
          <c:idx val="1"/>
          <c:order val="1"/>
          <c:tx>
            <c:strRef>
              <c:f>Sheet25!$C$1:$C$2</c:f>
              <c:strCache>
                <c:ptCount val="2"/>
                <c:pt idx="0">
                  <c:v>Adults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Sheet25!$A$3:$A$9</c:f>
              <c:strCache>
                <c:ptCount val="7"/>
                <c:pt idx="0">
                  <c:v>American Indian or Alaska Native</c:v>
                </c:pt>
                <c:pt idx="1">
                  <c:v>Asian</c:v>
                </c:pt>
                <c:pt idx="2">
                  <c:v>Black/African American</c:v>
                </c:pt>
                <c:pt idx="3">
                  <c:v>Hispanic</c:v>
                </c:pt>
                <c:pt idx="4">
                  <c:v>Native Hawaiian or Other PI</c:v>
                </c:pt>
                <c:pt idx="5">
                  <c:v>Other Ethnicity or Race/Multicultural</c:v>
                </c:pt>
                <c:pt idx="6">
                  <c:v>White</c:v>
                </c:pt>
              </c:strCache>
            </c:strRef>
          </c:cat>
          <c:val>
            <c:numRef>
              <c:f>Sheet25!$C$3:$C$9</c:f>
              <c:numCache>
                <c:formatCode>0.0%</c:formatCode>
                <c:ptCount val="7"/>
                <c:pt idx="0">
                  <c:v>0.107</c:v>
                </c:pt>
                <c:pt idx="1">
                  <c:v>0.245</c:v>
                </c:pt>
                <c:pt idx="2">
                  <c:v>0.12</c:v>
                </c:pt>
                <c:pt idx="3">
                  <c:v>0.192</c:v>
                </c:pt>
                <c:pt idx="4">
                  <c:v>0.23799999999999999</c:v>
                </c:pt>
                <c:pt idx="5">
                  <c:v>0.17</c:v>
                </c:pt>
                <c:pt idx="6">
                  <c:v>0.10299999999999999</c:v>
                </c:pt>
              </c:numCache>
            </c:numRef>
          </c:val>
        </c:ser>
        <c:dLbls>
          <c:dLblPos val="outEnd"/>
          <c:showLegendKey val="0"/>
          <c:showVal val="1"/>
          <c:showCatName val="0"/>
          <c:showSerName val="0"/>
          <c:showPercent val="0"/>
          <c:showBubbleSize val="0"/>
        </c:dLbls>
        <c:gapWidth val="219"/>
        <c:overlap val="-27"/>
        <c:axId val="245560896"/>
        <c:axId val="245561288"/>
      </c:barChart>
      <c:catAx>
        <c:axId val="2455608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245561288"/>
        <c:crosses val="autoZero"/>
        <c:auto val="1"/>
        <c:lblAlgn val="ctr"/>
        <c:lblOffset val="100"/>
        <c:noMultiLvlLbl val="0"/>
      </c:catAx>
      <c:valAx>
        <c:axId val="24556128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55608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tx>
            <c:strRef>
              <c:f>Sheet26!$B$1</c:f>
              <c:strCache>
                <c:ptCount val="1"/>
                <c:pt idx="0">
                  <c:v>2016 - 2017</c:v>
                </c:pt>
              </c:strCache>
            </c:strRef>
          </c:tx>
          <c:spPr>
            <a:solidFill>
              <a:schemeClr val="accent6"/>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206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Sheet26!$A$2:$A$8</c:f>
              <c:strCache>
                <c:ptCount val="7"/>
                <c:pt idx="0">
                  <c:v>American Indian or Alaska Native</c:v>
                </c:pt>
                <c:pt idx="1">
                  <c:v>Asian</c:v>
                </c:pt>
                <c:pt idx="2">
                  <c:v>Black/African American</c:v>
                </c:pt>
                <c:pt idx="3">
                  <c:v>Hispanic</c:v>
                </c:pt>
                <c:pt idx="4">
                  <c:v>Native Hawaiian or Other PI</c:v>
                </c:pt>
                <c:pt idx="5">
                  <c:v>Other Ethnicity or Race/Multicultural</c:v>
                </c:pt>
                <c:pt idx="6">
                  <c:v>White</c:v>
                </c:pt>
              </c:strCache>
            </c:strRef>
          </c:cat>
          <c:val>
            <c:numRef>
              <c:f>Sheet26!$B$2:$B$8</c:f>
              <c:numCache>
                <c:formatCode>0.0%</c:formatCode>
                <c:ptCount val="7"/>
                <c:pt idx="0">
                  <c:v>0.156</c:v>
                </c:pt>
                <c:pt idx="1">
                  <c:v>0.29799999999999999</c:v>
                </c:pt>
                <c:pt idx="2">
                  <c:v>0.22700000000000001</c:v>
                </c:pt>
                <c:pt idx="3">
                  <c:v>0.27300000000000002</c:v>
                </c:pt>
                <c:pt idx="4">
                  <c:v>0.42599999999999999</c:v>
                </c:pt>
                <c:pt idx="5">
                  <c:v>0.26800000000000002</c:v>
                </c:pt>
                <c:pt idx="6">
                  <c:v>0.2</c:v>
                </c:pt>
              </c:numCache>
            </c:numRef>
          </c:val>
        </c:ser>
        <c:ser>
          <c:idx val="1"/>
          <c:order val="1"/>
          <c:tx>
            <c:strRef>
              <c:f>Sheet26!$C$1</c:f>
              <c:strCache>
                <c:ptCount val="1"/>
                <c:pt idx="0">
                  <c:v>2017 - 2018</c:v>
                </c:pt>
              </c:strCache>
            </c:strRef>
          </c:tx>
          <c:spPr>
            <a:solidFill>
              <a:schemeClr val="accent5"/>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C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Sheet26!$A$2:$A$8</c:f>
              <c:strCache>
                <c:ptCount val="7"/>
                <c:pt idx="0">
                  <c:v>American Indian or Alaska Native</c:v>
                </c:pt>
                <c:pt idx="1">
                  <c:v>Asian</c:v>
                </c:pt>
                <c:pt idx="2">
                  <c:v>Black/African American</c:v>
                </c:pt>
                <c:pt idx="3">
                  <c:v>Hispanic</c:v>
                </c:pt>
                <c:pt idx="4">
                  <c:v>Native Hawaiian or Other PI</c:v>
                </c:pt>
                <c:pt idx="5">
                  <c:v>Other Ethnicity or Race/Multicultural</c:v>
                </c:pt>
                <c:pt idx="6">
                  <c:v>White</c:v>
                </c:pt>
              </c:strCache>
            </c:strRef>
          </c:cat>
          <c:val>
            <c:numRef>
              <c:f>Sheet26!$C$2:$C$8</c:f>
              <c:numCache>
                <c:formatCode>0.0%</c:formatCode>
                <c:ptCount val="7"/>
                <c:pt idx="0">
                  <c:v>0.152</c:v>
                </c:pt>
                <c:pt idx="1">
                  <c:v>0.30299999999999999</c:v>
                </c:pt>
                <c:pt idx="2">
                  <c:v>0.22900000000000001</c:v>
                </c:pt>
                <c:pt idx="3">
                  <c:v>0.27500000000000002</c:v>
                </c:pt>
                <c:pt idx="4">
                  <c:v>0.30499999999999999</c:v>
                </c:pt>
                <c:pt idx="5">
                  <c:v>0.26700000000000002</c:v>
                </c:pt>
                <c:pt idx="6">
                  <c:v>0.20100000000000001</c:v>
                </c:pt>
              </c:numCache>
            </c:numRef>
          </c:val>
        </c:ser>
        <c:dLbls>
          <c:showLegendKey val="0"/>
          <c:showVal val="1"/>
          <c:showCatName val="0"/>
          <c:showSerName val="0"/>
          <c:showPercent val="0"/>
          <c:showBubbleSize val="0"/>
        </c:dLbls>
        <c:gapWidth val="150"/>
        <c:shape val="box"/>
        <c:axId val="245562072"/>
        <c:axId val="245562464"/>
        <c:axId val="0"/>
      </c:bar3DChart>
      <c:catAx>
        <c:axId val="24556207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245562464"/>
        <c:crosses val="autoZero"/>
        <c:auto val="1"/>
        <c:lblAlgn val="ctr"/>
        <c:lblOffset val="100"/>
        <c:noMultiLvlLbl val="0"/>
      </c:catAx>
      <c:valAx>
        <c:axId val="245562464"/>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55620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Sheet27!$B$1</c:f>
              <c:strCache>
                <c:ptCount val="1"/>
                <c:pt idx="0">
                  <c:v>Adults</c:v>
                </c:pt>
              </c:strCache>
            </c:strRef>
          </c:tx>
          <c:spPr>
            <a:solidFill>
              <a:schemeClr val="accent6"/>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206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Sheet27!$A$2:$A$15</c:f>
              <c:strCache>
                <c:ptCount val="14"/>
                <c:pt idx="0">
                  <c:v>ASL</c:v>
                </c:pt>
                <c:pt idx="1">
                  <c:v>English</c:v>
                </c:pt>
                <c:pt idx="2">
                  <c:v>Spanish</c:v>
                </c:pt>
                <c:pt idx="3">
                  <c:v>Cantonese</c:v>
                </c:pt>
                <c:pt idx="4">
                  <c:v>Mandarin</c:v>
                </c:pt>
                <c:pt idx="5">
                  <c:v>Vietnamese</c:v>
                </c:pt>
                <c:pt idx="6">
                  <c:v>Korean</c:v>
                </c:pt>
                <c:pt idx="7">
                  <c:v>Cambodian</c:v>
                </c:pt>
                <c:pt idx="8">
                  <c:v>Mien</c:v>
                </c:pt>
                <c:pt idx="9">
                  <c:v>Other Asian</c:v>
                </c:pt>
                <c:pt idx="10">
                  <c:v>Arabic</c:v>
                </c:pt>
                <c:pt idx="11">
                  <c:v>Farsi</c:v>
                </c:pt>
                <c:pt idx="12">
                  <c:v>Hindi</c:v>
                </c:pt>
                <c:pt idx="13">
                  <c:v>Urdu</c:v>
                </c:pt>
              </c:strCache>
            </c:strRef>
          </c:cat>
          <c:val>
            <c:numRef>
              <c:f>Sheet27!$B$2:$B$15</c:f>
              <c:numCache>
                <c:formatCode>0.0%</c:formatCode>
                <c:ptCount val="14"/>
                <c:pt idx="0">
                  <c:v>4.1000000000000002E-2</c:v>
                </c:pt>
                <c:pt idx="1">
                  <c:v>0.127</c:v>
                </c:pt>
                <c:pt idx="2">
                  <c:v>0.20699999999999999</c:v>
                </c:pt>
                <c:pt idx="3">
                  <c:v>0.252</c:v>
                </c:pt>
                <c:pt idx="4">
                  <c:v>4.8000000000000001E-2</c:v>
                </c:pt>
                <c:pt idx="5">
                  <c:v>0.441</c:v>
                </c:pt>
                <c:pt idx="6">
                  <c:v>0.16200000000000001</c:v>
                </c:pt>
                <c:pt idx="7">
                  <c:v>0.55600000000000005</c:v>
                </c:pt>
                <c:pt idx="8">
                  <c:v>0.51400000000000001</c:v>
                </c:pt>
                <c:pt idx="9">
                  <c:v>0.185</c:v>
                </c:pt>
                <c:pt idx="10">
                  <c:v>0.16700000000000001</c:v>
                </c:pt>
                <c:pt idx="11">
                  <c:v>0.33300000000000002</c:v>
                </c:pt>
                <c:pt idx="12">
                  <c:v>0.16700000000000001</c:v>
                </c:pt>
                <c:pt idx="13">
                  <c:v>0.25</c:v>
                </c:pt>
              </c:numCache>
            </c:numRef>
          </c:val>
        </c:ser>
        <c:ser>
          <c:idx val="1"/>
          <c:order val="1"/>
          <c:tx>
            <c:strRef>
              <c:f>Sheet27!$C$1</c:f>
              <c:strCache>
                <c:ptCount val="1"/>
                <c:pt idx="0">
                  <c:v>Ages 3 - 21</c:v>
                </c:pt>
              </c:strCache>
            </c:strRef>
          </c:tx>
          <c:spPr>
            <a:solidFill>
              <a:schemeClr val="accent5"/>
            </a:solidFill>
            <a:ln>
              <a:noFill/>
            </a:ln>
            <a:effectLst/>
            <a:sp3d/>
          </c:spPr>
          <c:invertIfNegative val="0"/>
          <c:dLbls>
            <c:dLbl>
              <c:idx val="5"/>
              <c:layout>
                <c:manualLayout>
                  <c:x val="2.7997137678459707E-2"/>
                  <c:y val="-9.6402296651879917E-3"/>
                </c:manualLayout>
              </c:layout>
              <c:showLegendKey val="0"/>
              <c:showVal val="1"/>
              <c:showCatName val="0"/>
              <c:showSerName val="0"/>
              <c:showPercent val="0"/>
              <c:showBubbleSize val="0"/>
              <c:extLst>
                <c:ext xmlns:c15="http://schemas.microsoft.com/office/drawing/2012/chart" uri="{CE6537A1-D6FC-4f65-9D91-7224C49458BB}"/>
              </c:extLst>
            </c:dLbl>
            <c:dLbl>
              <c:idx val="8"/>
              <c:layout>
                <c:manualLayout>
                  <c:x val="2.3517595649906235E-2"/>
                  <c:y val="-7.2301722488910163E-3"/>
                </c:manualLayout>
              </c:layout>
              <c:showLegendKey val="0"/>
              <c:showVal val="1"/>
              <c:showCatName val="0"/>
              <c:showSerName val="0"/>
              <c:showPercent val="0"/>
              <c:showBubbleSize val="0"/>
              <c:extLst>
                <c:ext xmlns:c15="http://schemas.microsoft.com/office/drawing/2012/chart" uri="{CE6537A1-D6FC-4f65-9D91-7224C49458BB}"/>
              </c:extLst>
            </c:dLbl>
            <c:dLbl>
              <c:idx val="9"/>
              <c:layout>
                <c:manualLayout>
                  <c:x val="1.231874057852219E-2"/>
                  <c:y val="-1.205028708148499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C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Sheet27!$A$2:$A$15</c:f>
              <c:strCache>
                <c:ptCount val="14"/>
                <c:pt idx="0">
                  <c:v>ASL</c:v>
                </c:pt>
                <c:pt idx="1">
                  <c:v>English</c:v>
                </c:pt>
                <c:pt idx="2">
                  <c:v>Spanish</c:v>
                </c:pt>
                <c:pt idx="3">
                  <c:v>Cantonese</c:v>
                </c:pt>
                <c:pt idx="4">
                  <c:v>Mandarin</c:v>
                </c:pt>
                <c:pt idx="5">
                  <c:v>Vietnamese</c:v>
                </c:pt>
                <c:pt idx="6">
                  <c:v>Korean</c:v>
                </c:pt>
                <c:pt idx="7">
                  <c:v>Cambodian</c:v>
                </c:pt>
                <c:pt idx="8">
                  <c:v>Mien</c:v>
                </c:pt>
                <c:pt idx="9">
                  <c:v>Other Asian</c:v>
                </c:pt>
                <c:pt idx="10">
                  <c:v>Arabic</c:v>
                </c:pt>
                <c:pt idx="11">
                  <c:v>Farsi</c:v>
                </c:pt>
                <c:pt idx="12">
                  <c:v>Hindi</c:v>
                </c:pt>
                <c:pt idx="13">
                  <c:v>Urdu</c:v>
                </c:pt>
              </c:strCache>
            </c:strRef>
          </c:cat>
          <c:val>
            <c:numRef>
              <c:f>Sheet27!$C$2:$C$15</c:f>
              <c:numCache>
                <c:formatCode>0.0%</c:formatCode>
                <c:ptCount val="14"/>
                <c:pt idx="0">
                  <c:v>0.45500000000000002</c:v>
                </c:pt>
                <c:pt idx="1">
                  <c:v>0.443</c:v>
                </c:pt>
                <c:pt idx="2">
                  <c:v>0.42299999999999999</c:v>
                </c:pt>
                <c:pt idx="3">
                  <c:v>0.38900000000000001</c:v>
                </c:pt>
                <c:pt idx="4">
                  <c:v>0.50700000000000001</c:v>
                </c:pt>
                <c:pt idx="5">
                  <c:v>0.439</c:v>
                </c:pt>
                <c:pt idx="6">
                  <c:v>0.51200000000000001</c:v>
                </c:pt>
                <c:pt idx="7">
                  <c:v>0.66700000000000004</c:v>
                </c:pt>
                <c:pt idx="8">
                  <c:v>0.5</c:v>
                </c:pt>
                <c:pt idx="9">
                  <c:v>0.53400000000000003</c:v>
                </c:pt>
                <c:pt idx="10">
                  <c:v>0.5</c:v>
                </c:pt>
                <c:pt idx="11">
                  <c:v>0.19400000000000001</c:v>
                </c:pt>
                <c:pt idx="12">
                  <c:v>0.52200000000000002</c:v>
                </c:pt>
                <c:pt idx="13">
                  <c:v>0.38500000000000001</c:v>
                </c:pt>
              </c:numCache>
            </c:numRef>
          </c:val>
        </c:ser>
        <c:dLbls>
          <c:showLegendKey val="0"/>
          <c:showVal val="1"/>
          <c:showCatName val="0"/>
          <c:showSerName val="0"/>
          <c:showPercent val="0"/>
          <c:showBubbleSize val="0"/>
        </c:dLbls>
        <c:gapWidth val="150"/>
        <c:shape val="box"/>
        <c:axId val="245563248"/>
        <c:axId val="245563640"/>
        <c:axId val="0"/>
      </c:bar3DChart>
      <c:catAx>
        <c:axId val="24556324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245563640"/>
        <c:crosses val="autoZero"/>
        <c:auto val="1"/>
        <c:lblAlgn val="ctr"/>
        <c:lblOffset val="100"/>
        <c:noMultiLvlLbl val="0"/>
      </c:catAx>
      <c:valAx>
        <c:axId val="24556364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55632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9.6420916936257768E-3"/>
          <c:y val="0.24463574751015824"/>
          <c:w val="0.99035790830637427"/>
          <c:h val="0.47947514200642061"/>
        </c:manualLayout>
      </c:layout>
      <c:pie3DChart>
        <c:varyColors val="1"/>
        <c:ser>
          <c:idx val="0"/>
          <c:order val="0"/>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6"/>
            <c:bubble3D val="0"/>
            <c:spPr>
              <a:solidFill>
                <a:schemeClr val="accent1">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1"/>
                      </a:solidFill>
                      <a:latin typeface="+mn-lt"/>
                      <a:ea typeface="+mn-ea"/>
                      <a:cs typeface="+mn-cs"/>
                    </a:defRPr>
                  </a:pPr>
                  <a:endParaRPr lang="en-US"/>
                </a:p>
              </c:txPr>
              <c:dLblPos val="outEnd"/>
              <c:showLegendKey val="0"/>
              <c:showVal val="1"/>
              <c:showCatName val="1"/>
              <c:showSerName val="0"/>
              <c:showPercent val="0"/>
              <c:showBubbleSize val="0"/>
            </c:dLbl>
            <c:dLbl>
              <c:idx val="1"/>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2"/>
                      </a:solidFill>
                      <a:latin typeface="+mn-lt"/>
                      <a:ea typeface="+mn-ea"/>
                      <a:cs typeface="+mn-cs"/>
                    </a:defRPr>
                  </a:pPr>
                  <a:endParaRPr lang="en-US"/>
                </a:p>
              </c:txPr>
              <c:dLblPos val="outEnd"/>
              <c:showLegendKey val="0"/>
              <c:showVal val="1"/>
              <c:showCatName val="1"/>
              <c:showSerName val="0"/>
              <c:showPercent val="0"/>
              <c:showBubbleSize val="0"/>
            </c:dLbl>
            <c:dLbl>
              <c:idx val="2"/>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3"/>
                      </a:solidFill>
                      <a:latin typeface="+mn-lt"/>
                      <a:ea typeface="+mn-ea"/>
                      <a:cs typeface="+mn-cs"/>
                    </a:defRPr>
                  </a:pPr>
                  <a:endParaRPr lang="en-US"/>
                </a:p>
              </c:txPr>
              <c:dLblPos val="outEnd"/>
              <c:showLegendKey val="0"/>
              <c:showVal val="1"/>
              <c:showCatName val="1"/>
              <c:showSerName val="0"/>
              <c:showPercent val="0"/>
              <c:showBubbleSize val="0"/>
            </c:dLbl>
            <c:dLbl>
              <c:idx val="3"/>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4"/>
                      </a:solidFill>
                      <a:latin typeface="+mn-lt"/>
                      <a:ea typeface="+mn-ea"/>
                      <a:cs typeface="+mn-cs"/>
                    </a:defRPr>
                  </a:pPr>
                  <a:endParaRPr lang="en-US"/>
                </a:p>
              </c:txPr>
              <c:dLblPos val="outEnd"/>
              <c:showLegendKey val="0"/>
              <c:showVal val="1"/>
              <c:showCatName val="1"/>
              <c:showSerName val="0"/>
              <c:showPercent val="0"/>
              <c:showBubbleSize val="0"/>
            </c:dLbl>
            <c:dLbl>
              <c:idx val="4"/>
              <c:layout>
                <c:manualLayout>
                  <c:x val="1.0873831362801017E-2"/>
                  <c:y val="3.5925927123307062E-2"/>
                </c:manualLayout>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5"/>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extLst>
            </c:dLbl>
            <c:dLbl>
              <c:idx val="5"/>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6"/>
                      </a:solidFill>
                      <a:latin typeface="+mn-lt"/>
                      <a:ea typeface="+mn-ea"/>
                      <a:cs typeface="+mn-cs"/>
                    </a:defRPr>
                  </a:pPr>
                  <a:endParaRPr lang="en-US"/>
                </a:p>
              </c:txPr>
              <c:dLblPos val="outEnd"/>
              <c:showLegendKey val="0"/>
              <c:showVal val="1"/>
              <c:showCatName val="1"/>
              <c:showSerName val="0"/>
              <c:showPercent val="0"/>
              <c:showBubbleSize val="0"/>
            </c:dLbl>
            <c:dLbl>
              <c:idx val="6"/>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1">
                          <a:lumMod val="60000"/>
                        </a:schemeClr>
                      </a:solidFill>
                      <a:latin typeface="+mn-lt"/>
                      <a:ea typeface="+mn-ea"/>
                      <a:cs typeface="+mn-cs"/>
                    </a:defRPr>
                  </a:pPr>
                  <a:endParaRPr lang="en-US"/>
                </a:p>
              </c:txPr>
              <c:dLblPos val="outEnd"/>
              <c:showLegendKey val="0"/>
              <c:showVal val="1"/>
              <c:showCatName val="1"/>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1"/>
                    </a:solidFill>
                    <a:latin typeface="+mn-lt"/>
                    <a:ea typeface="+mn-ea"/>
                    <a:cs typeface="+mn-cs"/>
                  </a:defRPr>
                </a:pPr>
                <a:endParaRPr lang="en-US"/>
              </a:p>
            </c:tx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Sheet1!$A$1:$A$7</c:f>
              <c:strCache>
                <c:ptCount val="7"/>
                <c:pt idx="0">
                  <c:v>American Indian or Alaska Native</c:v>
                </c:pt>
                <c:pt idx="1">
                  <c:v>Asian</c:v>
                </c:pt>
                <c:pt idx="2">
                  <c:v>Black/African American</c:v>
                </c:pt>
                <c:pt idx="3">
                  <c:v>Hispanic</c:v>
                </c:pt>
                <c:pt idx="4">
                  <c:v>Native Hawaiian or Other Pacific Islander</c:v>
                </c:pt>
                <c:pt idx="5">
                  <c:v>Other Ethnicity or Race / Multicultural</c:v>
                </c:pt>
                <c:pt idx="6">
                  <c:v>White</c:v>
                </c:pt>
              </c:strCache>
            </c:strRef>
          </c:cat>
          <c:val>
            <c:numRef>
              <c:f>Sheet1!$B$1:$B$7</c:f>
              <c:numCache>
                <c:formatCode>0.00%</c:formatCode>
                <c:ptCount val="7"/>
                <c:pt idx="0">
                  <c:v>2E-3</c:v>
                </c:pt>
                <c:pt idx="1">
                  <c:v>0.184</c:v>
                </c:pt>
                <c:pt idx="2">
                  <c:v>0.16239999999999999</c:v>
                </c:pt>
                <c:pt idx="3">
                  <c:v>0.2349</c:v>
                </c:pt>
                <c:pt idx="4">
                  <c:v>2.5999999999999999E-3</c:v>
                </c:pt>
                <c:pt idx="5">
                  <c:v>0.13969999999999999</c:v>
                </c:pt>
                <c:pt idx="6">
                  <c:v>0.27410000000000001</c:v>
                </c:pt>
              </c:numCache>
            </c:numRef>
          </c:val>
        </c:ser>
        <c:dLbls>
          <c:dLblPos val="outEnd"/>
          <c:showLegendKey val="0"/>
          <c:showVal val="1"/>
          <c:showCatName val="0"/>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tx>
            <c:strRef>
              <c:f>Sheet28!$B$1</c:f>
              <c:strCache>
                <c:ptCount val="1"/>
                <c:pt idx="0">
                  <c:v>2016-2017</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Sheet28!$A$2:$A$15</c:f>
              <c:strCache>
                <c:ptCount val="14"/>
                <c:pt idx="0">
                  <c:v>ASL</c:v>
                </c:pt>
                <c:pt idx="1">
                  <c:v>English</c:v>
                </c:pt>
                <c:pt idx="2">
                  <c:v>Spanish</c:v>
                </c:pt>
                <c:pt idx="3">
                  <c:v>Cantonese</c:v>
                </c:pt>
                <c:pt idx="4">
                  <c:v>Mandarin</c:v>
                </c:pt>
                <c:pt idx="5">
                  <c:v>Vietnamese</c:v>
                </c:pt>
                <c:pt idx="6">
                  <c:v>Korean</c:v>
                </c:pt>
                <c:pt idx="7">
                  <c:v>Cambodian</c:v>
                </c:pt>
                <c:pt idx="8">
                  <c:v>Mien</c:v>
                </c:pt>
                <c:pt idx="9">
                  <c:v>Other Asian</c:v>
                </c:pt>
                <c:pt idx="10">
                  <c:v>Arabic</c:v>
                </c:pt>
                <c:pt idx="11">
                  <c:v>Farsi</c:v>
                </c:pt>
                <c:pt idx="12">
                  <c:v>Hindi</c:v>
                </c:pt>
                <c:pt idx="13">
                  <c:v>Urdu</c:v>
                </c:pt>
              </c:strCache>
            </c:strRef>
          </c:cat>
          <c:val>
            <c:numRef>
              <c:f>Sheet28!$B$2:$B$15</c:f>
              <c:numCache>
                <c:formatCode>0.0%</c:formatCode>
                <c:ptCount val="14"/>
                <c:pt idx="0">
                  <c:v>6.7000000000000004E-2</c:v>
                </c:pt>
                <c:pt idx="1">
                  <c:v>0.128</c:v>
                </c:pt>
                <c:pt idx="2">
                  <c:v>0.20699999999999999</c:v>
                </c:pt>
                <c:pt idx="3">
                  <c:v>0.27300000000000002</c:v>
                </c:pt>
                <c:pt idx="4">
                  <c:v>5.1999999999999998E-2</c:v>
                </c:pt>
                <c:pt idx="5">
                  <c:v>0.54300000000000004</c:v>
                </c:pt>
                <c:pt idx="6">
                  <c:v>0.25600000000000001</c:v>
                </c:pt>
                <c:pt idx="7">
                  <c:v>0.57899999999999996</c:v>
                </c:pt>
                <c:pt idx="8">
                  <c:v>0.68400000000000005</c:v>
                </c:pt>
                <c:pt idx="9">
                  <c:v>0.154</c:v>
                </c:pt>
                <c:pt idx="10">
                  <c:v>0.308</c:v>
                </c:pt>
                <c:pt idx="11">
                  <c:v>0.29399999999999998</c:v>
                </c:pt>
                <c:pt idx="12">
                  <c:v>8.6999999999999994E-2</c:v>
                </c:pt>
                <c:pt idx="13">
                  <c:v>0.25</c:v>
                </c:pt>
              </c:numCache>
            </c:numRef>
          </c:val>
        </c:ser>
        <c:ser>
          <c:idx val="1"/>
          <c:order val="1"/>
          <c:tx>
            <c:strRef>
              <c:f>Sheet28!$C$1</c:f>
              <c:strCache>
                <c:ptCount val="1"/>
                <c:pt idx="0">
                  <c:v>2017-2018</c:v>
                </c:pt>
              </c:strCache>
            </c:strRef>
          </c:tx>
          <c:spPr>
            <a:solidFill>
              <a:schemeClr val="accent2"/>
            </a:solidFill>
            <a:ln>
              <a:noFill/>
            </a:ln>
            <a:effectLst/>
            <a:sp3d/>
          </c:spPr>
          <c:invertIfNegative val="0"/>
          <c:dLbls>
            <c:dLbl>
              <c:idx val="0"/>
              <c:layout>
                <c:manualLayout>
                  <c:x val="-2.1488108908027181E-17"/>
                  <c:y val="-1.1226850808236018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1.1720922076633173E-3"/>
                  <c:y val="-1.7962961293177794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1.2893014284296964E-2"/>
                  <c:y val="-3.143518226306085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0"/>
                  <c:y val="-2.4699071778119322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1.1720922076633388E-3"/>
                  <c:y val="-2.4699071778119322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8.5952435632108723E-17"/>
                  <c:y val="-2.0208331454824834E-2"/>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4.2976217816054362E-17"/>
                  <c:y val="-2.4699071778119322E-2"/>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0"/>
                  <c:y val="-2.4699071778119239E-2"/>
                </c:manualLayout>
              </c:layout>
              <c:showLegendKey val="0"/>
              <c:showVal val="1"/>
              <c:showCatName val="0"/>
              <c:showSerName val="0"/>
              <c:showPercent val="0"/>
              <c:showBubbleSize val="0"/>
              <c:extLst>
                <c:ext xmlns:c15="http://schemas.microsoft.com/office/drawing/2012/chart" uri="{CE6537A1-D6FC-4f65-9D91-7224C49458BB}"/>
              </c:extLst>
            </c:dLbl>
            <c:dLbl>
              <c:idx val="8"/>
              <c:layout>
                <c:manualLayout>
                  <c:x val="0"/>
                  <c:y val="-2.9189812101413606E-2"/>
                </c:manualLayout>
              </c:layout>
              <c:showLegendKey val="0"/>
              <c:showVal val="1"/>
              <c:showCatName val="0"/>
              <c:showSerName val="0"/>
              <c:showPercent val="0"/>
              <c:showBubbleSize val="0"/>
              <c:extLst>
                <c:ext xmlns:c15="http://schemas.microsoft.com/office/drawing/2012/chart" uri="{CE6537A1-D6FC-4f65-9D91-7224C49458BB}"/>
              </c:extLst>
            </c:dLbl>
            <c:dLbl>
              <c:idx val="9"/>
              <c:layout>
                <c:manualLayout>
                  <c:x val="-1.1720922076633561E-2"/>
                  <c:y val="-3.3680552424708056E-2"/>
                </c:manualLayout>
              </c:layout>
              <c:showLegendKey val="0"/>
              <c:showVal val="1"/>
              <c:showCatName val="0"/>
              <c:showSerName val="0"/>
              <c:showPercent val="0"/>
              <c:showBubbleSize val="0"/>
              <c:extLst>
                <c:ext xmlns:c15="http://schemas.microsoft.com/office/drawing/2012/chart" uri="{CE6537A1-D6FC-4f65-9D91-7224C49458BB}"/>
              </c:extLst>
            </c:dLbl>
            <c:dLbl>
              <c:idx val="10"/>
              <c:layout>
                <c:manualLayout>
                  <c:x val="3.516276622990081E-3"/>
                  <c:y val="-2.0208331454824834E-2"/>
                </c:manualLayout>
              </c:layout>
              <c:showLegendKey val="0"/>
              <c:showVal val="1"/>
              <c:showCatName val="0"/>
              <c:showSerName val="0"/>
              <c:showPercent val="0"/>
              <c:showBubbleSize val="0"/>
              <c:extLst>
                <c:ext xmlns:c15="http://schemas.microsoft.com/office/drawing/2012/chart" uri="{CE6537A1-D6FC-4f65-9D91-7224C49458BB}"/>
              </c:extLst>
            </c:dLbl>
            <c:dLbl>
              <c:idx val="11"/>
              <c:layout>
                <c:manualLayout>
                  <c:x val="0"/>
                  <c:y val="-2.0208331454824834E-2"/>
                </c:manualLayout>
              </c:layout>
              <c:showLegendKey val="0"/>
              <c:showVal val="1"/>
              <c:showCatName val="0"/>
              <c:showSerName val="0"/>
              <c:showPercent val="0"/>
              <c:showBubbleSize val="0"/>
              <c:extLst>
                <c:ext xmlns:c15="http://schemas.microsoft.com/office/drawing/2012/chart" uri="{CE6537A1-D6FC-4f65-9D91-7224C49458BB}"/>
              </c:extLst>
            </c:dLbl>
            <c:dLbl>
              <c:idx val="13"/>
              <c:layout>
                <c:manualLayout>
                  <c:x val="2.3441844153267205E-3"/>
                  <c:y val="-3.1435182263060857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C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Sheet28!$A$2:$A$15</c:f>
              <c:strCache>
                <c:ptCount val="14"/>
                <c:pt idx="0">
                  <c:v>ASL</c:v>
                </c:pt>
                <c:pt idx="1">
                  <c:v>English</c:v>
                </c:pt>
                <c:pt idx="2">
                  <c:v>Spanish</c:v>
                </c:pt>
                <c:pt idx="3">
                  <c:v>Cantonese</c:v>
                </c:pt>
                <c:pt idx="4">
                  <c:v>Mandarin</c:v>
                </c:pt>
                <c:pt idx="5">
                  <c:v>Vietnamese</c:v>
                </c:pt>
                <c:pt idx="6">
                  <c:v>Korean</c:v>
                </c:pt>
                <c:pt idx="7">
                  <c:v>Cambodian</c:v>
                </c:pt>
                <c:pt idx="8">
                  <c:v>Mien</c:v>
                </c:pt>
                <c:pt idx="9">
                  <c:v>Other Asian</c:v>
                </c:pt>
                <c:pt idx="10">
                  <c:v>Arabic</c:v>
                </c:pt>
                <c:pt idx="11">
                  <c:v>Farsi</c:v>
                </c:pt>
                <c:pt idx="12">
                  <c:v>Hindi</c:v>
                </c:pt>
                <c:pt idx="13">
                  <c:v>Urdu</c:v>
                </c:pt>
              </c:strCache>
            </c:strRef>
          </c:cat>
          <c:val>
            <c:numRef>
              <c:f>Sheet28!$C$2:$C$15</c:f>
              <c:numCache>
                <c:formatCode>0.0%</c:formatCode>
                <c:ptCount val="14"/>
                <c:pt idx="0">
                  <c:v>4.1000000000000002E-2</c:v>
                </c:pt>
                <c:pt idx="1">
                  <c:v>0.127</c:v>
                </c:pt>
                <c:pt idx="2">
                  <c:v>0.20699999999999999</c:v>
                </c:pt>
                <c:pt idx="3">
                  <c:v>0.252</c:v>
                </c:pt>
                <c:pt idx="4">
                  <c:v>4.8000000000000001E-2</c:v>
                </c:pt>
                <c:pt idx="5">
                  <c:v>0.441</c:v>
                </c:pt>
                <c:pt idx="6">
                  <c:v>0.16200000000000001</c:v>
                </c:pt>
                <c:pt idx="7">
                  <c:v>0.55600000000000005</c:v>
                </c:pt>
                <c:pt idx="8">
                  <c:v>0.51400000000000001</c:v>
                </c:pt>
                <c:pt idx="9">
                  <c:v>0.185</c:v>
                </c:pt>
                <c:pt idx="10">
                  <c:v>0.16700000000000001</c:v>
                </c:pt>
                <c:pt idx="11">
                  <c:v>0.33300000000000002</c:v>
                </c:pt>
                <c:pt idx="12">
                  <c:v>0.16700000000000001</c:v>
                </c:pt>
                <c:pt idx="13">
                  <c:v>0.25</c:v>
                </c:pt>
              </c:numCache>
            </c:numRef>
          </c:val>
        </c:ser>
        <c:ser>
          <c:idx val="2"/>
          <c:order val="2"/>
          <c:tx>
            <c:strRef>
              <c:f>Sheet28!$D$1</c:f>
              <c:strCache>
                <c:ptCount val="1"/>
              </c:strCache>
            </c:strRef>
          </c:tx>
          <c:spPr>
            <a:solidFill>
              <a:schemeClr val="accent3"/>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Sheet28!$A$2:$A$15</c:f>
              <c:strCache>
                <c:ptCount val="14"/>
                <c:pt idx="0">
                  <c:v>ASL</c:v>
                </c:pt>
                <c:pt idx="1">
                  <c:v>English</c:v>
                </c:pt>
                <c:pt idx="2">
                  <c:v>Spanish</c:v>
                </c:pt>
                <c:pt idx="3">
                  <c:v>Cantonese</c:v>
                </c:pt>
                <c:pt idx="4">
                  <c:v>Mandarin</c:v>
                </c:pt>
                <c:pt idx="5">
                  <c:v>Vietnamese</c:v>
                </c:pt>
                <c:pt idx="6">
                  <c:v>Korean</c:v>
                </c:pt>
                <c:pt idx="7">
                  <c:v>Cambodian</c:v>
                </c:pt>
                <c:pt idx="8">
                  <c:v>Mien</c:v>
                </c:pt>
                <c:pt idx="9">
                  <c:v>Other Asian</c:v>
                </c:pt>
                <c:pt idx="10">
                  <c:v>Arabic</c:v>
                </c:pt>
                <c:pt idx="11">
                  <c:v>Farsi</c:v>
                </c:pt>
                <c:pt idx="12">
                  <c:v>Hindi</c:v>
                </c:pt>
                <c:pt idx="13">
                  <c:v>Urdu</c:v>
                </c:pt>
              </c:strCache>
            </c:strRef>
          </c:cat>
          <c:val>
            <c:numRef>
              <c:f>Sheet28!$D$2:$D$15</c:f>
              <c:numCache>
                <c:formatCode>General</c:formatCode>
                <c:ptCount val="14"/>
              </c:numCache>
            </c:numRef>
          </c:val>
        </c:ser>
        <c:dLbls>
          <c:showLegendKey val="0"/>
          <c:showVal val="1"/>
          <c:showCatName val="0"/>
          <c:showSerName val="0"/>
          <c:showPercent val="0"/>
          <c:showBubbleSize val="0"/>
        </c:dLbls>
        <c:gapWidth val="150"/>
        <c:shape val="box"/>
        <c:axId val="245564424"/>
        <c:axId val="245564816"/>
        <c:axId val="0"/>
      </c:bar3DChart>
      <c:catAx>
        <c:axId val="24556442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245564816"/>
        <c:crosses val="autoZero"/>
        <c:auto val="1"/>
        <c:lblAlgn val="ctr"/>
        <c:lblOffset val="100"/>
        <c:noMultiLvlLbl val="0"/>
      </c:catAx>
      <c:valAx>
        <c:axId val="245564816"/>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55644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Sheet29!$B$1</c:f>
              <c:strCache>
                <c:ptCount val="1"/>
                <c:pt idx="0">
                  <c:v>Ages 3 - 21</c:v>
                </c:pt>
              </c:strCache>
            </c:strRef>
          </c:tx>
          <c:spPr>
            <a:solidFill>
              <a:schemeClr val="accent1"/>
            </a:solidFill>
            <a:ln>
              <a:noFill/>
            </a:ln>
            <a:effectLst/>
            <a:sp3d/>
          </c:spPr>
          <c:invertIfNegative val="0"/>
          <c:dLbls>
            <c:dLbl>
              <c:idx val="0"/>
              <c:layout>
                <c:manualLayout>
                  <c:x val="0"/>
                  <c:y val="-2.7401127150040054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1.1368964802938241E-3"/>
                  <c:y val="-2.5117699887536721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2.2737929605876482E-3"/>
                  <c:y val="-2.7401127150040051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1.1368964802938241E-3"/>
                  <c:y val="-2.2834272625033378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0"/>
                  <c:y val="-2.7401127150040051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2.2737929605876482E-3"/>
                  <c:y val="-1.8267418100026783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FF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Sheet29!$A$2:$A$7</c:f>
              <c:strCache>
                <c:ptCount val="6"/>
                <c:pt idx="0">
                  <c:v>Autism</c:v>
                </c:pt>
                <c:pt idx="1">
                  <c:v>Intellectual Disability</c:v>
                </c:pt>
                <c:pt idx="2">
                  <c:v>Cerebral Palsy</c:v>
                </c:pt>
                <c:pt idx="3">
                  <c:v>Epilepsy</c:v>
                </c:pt>
                <c:pt idx="4">
                  <c:v>Category 5</c:v>
                </c:pt>
                <c:pt idx="5">
                  <c:v>Other</c:v>
                </c:pt>
              </c:strCache>
            </c:strRef>
          </c:cat>
          <c:val>
            <c:numRef>
              <c:f>Sheet29!$B$2:$B$7</c:f>
              <c:numCache>
                <c:formatCode>0.0%</c:formatCode>
                <c:ptCount val="6"/>
                <c:pt idx="0">
                  <c:v>0.47699999999999998</c:v>
                </c:pt>
                <c:pt idx="1">
                  <c:v>0.44800000000000001</c:v>
                </c:pt>
                <c:pt idx="2">
                  <c:v>0.3</c:v>
                </c:pt>
                <c:pt idx="3">
                  <c:v>0.45800000000000002</c:v>
                </c:pt>
                <c:pt idx="4">
                  <c:v>0.47599999999999998</c:v>
                </c:pt>
                <c:pt idx="5">
                  <c:v>5.5E-2</c:v>
                </c:pt>
              </c:numCache>
            </c:numRef>
          </c:val>
        </c:ser>
        <c:ser>
          <c:idx val="1"/>
          <c:order val="1"/>
          <c:tx>
            <c:strRef>
              <c:f>Sheet29!$C$1</c:f>
              <c:strCache>
                <c:ptCount val="1"/>
                <c:pt idx="0">
                  <c:v>Adults</c:v>
                </c:pt>
              </c:strCache>
            </c:strRef>
          </c:tx>
          <c:spPr>
            <a:solidFill>
              <a:schemeClr val="accent2"/>
            </a:solidFill>
            <a:ln>
              <a:noFill/>
            </a:ln>
            <a:effectLst/>
            <a:sp3d/>
          </c:spPr>
          <c:invertIfNegative val="0"/>
          <c:dLbls>
            <c:dLbl>
              <c:idx val="0"/>
              <c:layout>
                <c:manualLayout>
                  <c:x val="2.8422412007345604E-2"/>
                  <c:y val="-1.5983990837523446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2.6148619046757957E-2"/>
                  <c:y val="-1.8267418100026699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2.6148619046757957E-2"/>
                  <c:y val="-2.2834272625033458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2.5011722566464049E-2"/>
                  <c:y val="-2.2834272625033375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2.6148619046757957E-2"/>
                  <c:y val="-2.5117699887536711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3.4106894408816391E-3"/>
                  <c:y val="-2.5117699887536711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Sheet29!$A$2:$A$7</c:f>
              <c:strCache>
                <c:ptCount val="6"/>
                <c:pt idx="0">
                  <c:v>Autism</c:v>
                </c:pt>
                <c:pt idx="1">
                  <c:v>Intellectual Disability</c:v>
                </c:pt>
                <c:pt idx="2">
                  <c:v>Cerebral Palsy</c:v>
                </c:pt>
                <c:pt idx="3">
                  <c:v>Epilepsy</c:v>
                </c:pt>
                <c:pt idx="4">
                  <c:v>Category 5</c:v>
                </c:pt>
                <c:pt idx="5">
                  <c:v>Other</c:v>
                </c:pt>
              </c:strCache>
            </c:strRef>
          </c:cat>
          <c:val>
            <c:numRef>
              <c:f>Sheet29!$C$2:$C$7</c:f>
              <c:numCache>
                <c:formatCode>0.0%</c:formatCode>
                <c:ptCount val="6"/>
                <c:pt idx="0">
                  <c:v>0.189</c:v>
                </c:pt>
                <c:pt idx="1">
                  <c:v>0.127</c:v>
                </c:pt>
                <c:pt idx="2">
                  <c:v>0.13</c:v>
                </c:pt>
                <c:pt idx="3">
                  <c:v>0.17</c:v>
                </c:pt>
                <c:pt idx="4">
                  <c:v>0.2</c:v>
                </c:pt>
                <c:pt idx="5">
                  <c:v>0.42399999999999999</c:v>
                </c:pt>
              </c:numCache>
            </c:numRef>
          </c:val>
        </c:ser>
        <c:dLbls>
          <c:showLegendKey val="0"/>
          <c:showVal val="1"/>
          <c:showCatName val="0"/>
          <c:showSerName val="0"/>
          <c:showPercent val="0"/>
          <c:showBubbleSize val="0"/>
        </c:dLbls>
        <c:gapWidth val="150"/>
        <c:shape val="box"/>
        <c:axId val="245565600"/>
        <c:axId val="245565992"/>
        <c:axId val="0"/>
      </c:bar3DChart>
      <c:catAx>
        <c:axId val="24556560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245565992"/>
        <c:crosses val="autoZero"/>
        <c:auto val="1"/>
        <c:lblAlgn val="ctr"/>
        <c:lblOffset val="100"/>
        <c:noMultiLvlLbl val="0"/>
      </c:catAx>
      <c:valAx>
        <c:axId val="24556599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55656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Sheet30!$B$1</c:f>
              <c:strCache>
                <c:ptCount val="1"/>
                <c:pt idx="0">
                  <c:v>Ages 3 - 21</c:v>
                </c:pt>
              </c:strCache>
            </c:strRef>
          </c:tx>
          <c:spPr>
            <a:solidFill>
              <a:schemeClr val="accent1"/>
            </a:solidFill>
            <a:ln>
              <a:noFill/>
            </a:ln>
            <a:effectLst/>
            <a:sp3d/>
          </c:spPr>
          <c:invertIfNegative val="0"/>
          <c:dLbls>
            <c:dLbl>
              <c:idx val="0"/>
              <c:layout>
                <c:manualLayout>
                  <c:x val="-2.6735214744365673E-2"/>
                  <c:y val="-1.408246633144738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1.8598410256950033E-2"/>
                  <c:y val="-1.1735388609539411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1.6273608974831322E-2"/>
                  <c:y val="-8.605852231456224E-17"/>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1.2786407051653233E-2"/>
                  <c:y val="-2.3470777219078824E-3"/>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1.7436009615890657E-2"/>
                  <c:y val="-7.0412331657236467E-3"/>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B05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Sheet30!$A$2:$A$7</c:f>
              <c:strCache>
                <c:ptCount val="6"/>
                <c:pt idx="0">
                  <c:v>Autism</c:v>
                </c:pt>
                <c:pt idx="1">
                  <c:v>Intellectual Disability</c:v>
                </c:pt>
                <c:pt idx="2">
                  <c:v>Cerebral Palsy</c:v>
                </c:pt>
                <c:pt idx="3">
                  <c:v>Epilepsy</c:v>
                </c:pt>
                <c:pt idx="4">
                  <c:v>Category 5</c:v>
                </c:pt>
                <c:pt idx="5">
                  <c:v>Other</c:v>
                </c:pt>
              </c:strCache>
            </c:strRef>
          </c:cat>
          <c:val>
            <c:numRef>
              <c:f>Sheet30!$B$2:$B$7</c:f>
              <c:numCache>
                <c:formatCode>_("$"* #,##0.00_);_("$"* \(#,##0.00\);_("$"* "-"??_);_(@_)</c:formatCode>
                <c:ptCount val="6"/>
                <c:pt idx="0">
                  <c:v>5671</c:v>
                </c:pt>
                <c:pt idx="1">
                  <c:v>6397</c:v>
                </c:pt>
                <c:pt idx="2">
                  <c:v>8973</c:v>
                </c:pt>
                <c:pt idx="3">
                  <c:v>8099</c:v>
                </c:pt>
                <c:pt idx="4">
                  <c:v>6473</c:v>
                </c:pt>
                <c:pt idx="5">
                  <c:v>2088</c:v>
                </c:pt>
              </c:numCache>
            </c:numRef>
          </c:val>
        </c:ser>
        <c:ser>
          <c:idx val="1"/>
          <c:order val="1"/>
          <c:tx>
            <c:strRef>
              <c:f>Sheet30!$C$1</c:f>
              <c:strCache>
                <c:ptCount val="1"/>
                <c:pt idx="0">
                  <c:v>Adults</c:v>
                </c:pt>
              </c:strCache>
            </c:strRef>
          </c:tx>
          <c:spPr>
            <a:solidFill>
              <a:schemeClr val="accent2"/>
            </a:solidFill>
            <a:ln>
              <a:noFill/>
            </a:ln>
            <a:effectLst/>
            <a:sp3d/>
          </c:spPr>
          <c:invertIfNegative val="0"/>
          <c:dLbls>
            <c:dLbl>
              <c:idx val="4"/>
              <c:layout>
                <c:manualLayout>
                  <c:x val="2.4410413462246837E-2"/>
                  <c:y val="-7.0412331657236467E-3"/>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Sheet30!$A$2:$A$7</c:f>
              <c:strCache>
                <c:ptCount val="6"/>
                <c:pt idx="0">
                  <c:v>Autism</c:v>
                </c:pt>
                <c:pt idx="1">
                  <c:v>Intellectual Disability</c:v>
                </c:pt>
                <c:pt idx="2">
                  <c:v>Cerebral Palsy</c:v>
                </c:pt>
                <c:pt idx="3">
                  <c:v>Epilepsy</c:v>
                </c:pt>
                <c:pt idx="4">
                  <c:v>Category 5</c:v>
                </c:pt>
                <c:pt idx="5">
                  <c:v>Other</c:v>
                </c:pt>
              </c:strCache>
            </c:strRef>
          </c:cat>
          <c:val>
            <c:numRef>
              <c:f>Sheet30!$C$2:$C$7</c:f>
              <c:numCache>
                <c:formatCode>_("$"* #,##0.00_);_("$"* \(#,##0.00\);_("$"* "-"??_);_(@_)</c:formatCode>
                <c:ptCount val="6"/>
                <c:pt idx="0">
                  <c:v>32521</c:v>
                </c:pt>
                <c:pt idx="1">
                  <c:v>31447</c:v>
                </c:pt>
                <c:pt idx="2">
                  <c:v>34872</c:v>
                </c:pt>
                <c:pt idx="3">
                  <c:v>28508</c:v>
                </c:pt>
                <c:pt idx="4">
                  <c:v>21101</c:v>
                </c:pt>
                <c:pt idx="5">
                  <c:v>15804</c:v>
                </c:pt>
              </c:numCache>
            </c:numRef>
          </c:val>
        </c:ser>
        <c:ser>
          <c:idx val="2"/>
          <c:order val="2"/>
          <c:tx>
            <c:strRef>
              <c:f>Sheet30!$D$1</c:f>
              <c:strCache>
                <c:ptCount val="1"/>
                <c:pt idx="0">
                  <c:v>Overall</c:v>
                </c:pt>
              </c:strCache>
            </c:strRef>
          </c:tx>
          <c:spPr>
            <a:solidFill>
              <a:schemeClr val="accent3"/>
            </a:solidFill>
            <a:ln>
              <a:noFill/>
            </a:ln>
            <a:effectLst/>
            <a:sp3d/>
          </c:spPr>
          <c:invertIfNegative val="0"/>
          <c:dLbls>
            <c:dLbl>
              <c:idx val="0"/>
              <c:layout>
                <c:manualLayout>
                  <c:x val="3.6034419872840652E-2"/>
                  <c:y val="-1.6429544053355262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3.7196820513900067E-2"/>
                  <c:y val="-9.3883108876315294E-3"/>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3.254721794966256E-2"/>
                  <c:y val="-9.3883108876315294E-3"/>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3.254721794966256E-2"/>
                  <c:y val="-1.6429544053355217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2.5572814103306297E-2"/>
                  <c:y val="-4.6941554438157647E-3"/>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3.254721794966256E-2"/>
                  <c:y val="-1.1735388609539496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C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Sheet30!$A$2:$A$7</c:f>
              <c:strCache>
                <c:ptCount val="6"/>
                <c:pt idx="0">
                  <c:v>Autism</c:v>
                </c:pt>
                <c:pt idx="1">
                  <c:v>Intellectual Disability</c:v>
                </c:pt>
                <c:pt idx="2">
                  <c:v>Cerebral Palsy</c:v>
                </c:pt>
                <c:pt idx="3">
                  <c:v>Epilepsy</c:v>
                </c:pt>
                <c:pt idx="4">
                  <c:v>Category 5</c:v>
                </c:pt>
                <c:pt idx="5">
                  <c:v>Other</c:v>
                </c:pt>
              </c:strCache>
            </c:strRef>
          </c:cat>
          <c:val>
            <c:numRef>
              <c:f>Sheet30!$D$2:$D$7</c:f>
              <c:numCache>
                <c:formatCode>_("$"* #,##0.00_);_("$"* \(#,##0.00\);_("$"* "-"??_);_(@_)</c:formatCode>
                <c:ptCount val="6"/>
                <c:pt idx="0">
                  <c:v>11416</c:v>
                </c:pt>
                <c:pt idx="1">
                  <c:v>24756</c:v>
                </c:pt>
                <c:pt idx="2">
                  <c:v>21939</c:v>
                </c:pt>
                <c:pt idx="3">
                  <c:v>21154</c:v>
                </c:pt>
                <c:pt idx="4">
                  <c:v>13869</c:v>
                </c:pt>
                <c:pt idx="5">
                  <c:v>3008</c:v>
                </c:pt>
              </c:numCache>
            </c:numRef>
          </c:val>
        </c:ser>
        <c:dLbls>
          <c:showLegendKey val="0"/>
          <c:showVal val="1"/>
          <c:showCatName val="0"/>
          <c:showSerName val="0"/>
          <c:showPercent val="0"/>
          <c:showBubbleSize val="0"/>
        </c:dLbls>
        <c:gapWidth val="150"/>
        <c:shape val="box"/>
        <c:axId val="245566776"/>
        <c:axId val="245567168"/>
        <c:axId val="0"/>
      </c:bar3DChart>
      <c:catAx>
        <c:axId val="24556677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245567168"/>
        <c:crosses val="autoZero"/>
        <c:auto val="1"/>
        <c:lblAlgn val="ctr"/>
        <c:lblOffset val="100"/>
        <c:noMultiLvlLbl val="0"/>
      </c:catAx>
      <c:valAx>
        <c:axId val="245567168"/>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55667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6"/>
            <c:bubble3D val="0"/>
            <c:spPr>
              <a:solidFill>
                <a:schemeClr val="accent1">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layout>
                <c:manualLayout>
                  <c:x val="1.7789121668362468E-2"/>
                  <c:y val="3.31216157923864E-2"/>
                </c:manualLayout>
              </c:layout>
              <c:spPr>
                <a:noFill/>
                <a:ln>
                  <a:noFill/>
                </a:ln>
                <a:effectLst/>
              </c:spPr>
              <c:txPr>
                <a:bodyPr rot="0" spcFirstLastPara="1" vertOverflow="ellipsis" vert="horz" wrap="square" lIns="38100" tIns="19050" rIns="38100" bIns="19050" anchor="ctr" anchorCtr="1">
                  <a:noAutofit/>
                </a:bodyPr>
                <a:lstStyle/>
                <a:p>
                  <a:pPr>
                    <a:defRPr sz="1200" b="1" i="0" u="none" strike="noStrike" kern="1200" spc="0" baseline="0">
                      <a:solidFill>
                        <a:schemeClr val="accen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21018339227524754"/>
                      <c:h val="0.21727779959805482"/>
                    </c:manualLayout>
                  </c15:layout>
                </c:ext>
              </c:extLst>
            </c:dLbl>
            <c:dLbl>
              <c:idx val="1"/>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2"/>
                      </a:solidFill>
                      <a:latin typeface="+mn-lt"/>
                      <a:ea typeface="+mn-ea"/>
                      <a:cs typeface="+mn-cs"/>
                    </a:defRPr>
                  </a:pPr>
                  <a:endParaRPr lang="en-US"/>
                </a:p>
              </c:txPr>
              <c:dLblPos val="outEnd"/>
              <c:showLegendKey val="0"/>
              <c:showVal val="0"/>
              <c:showCatName val="1"/>
              <c:showSerName val="0"/>
              <c:showPercent val="1"/>
              <c:showBubbleSize val="0"/>
            </c:dLbl>
            <c:dLbl>
              <c:idx val="2"/>
              <c:layout>
                <c:manualLayout>
                  <c:x val="0"/>
                  <c:y val="0.19210537159584107"/>
                </c:manualLayout>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3"/>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dLbl>
              <c:idx val="3"/>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4"/>
                      </a:solidFill>
                      <a:latin typeface="+mn-lt"/>
                      <a:ea typeface="+mn-ea"/>
                      <a:cs typeface="+mn-cs"/>
                    </a:defRPr>
                  </a:pPr>
                  <a:endParaRPr lang="en-US"/>
                </a:p>
              </c:txPr>
              <c:dLblPos val="outEnd"/>
              <c:showLegendKey val="0"/>
              <c:showVal val="0"/>
              <c:showCatName val="1"/>
              <c:showSerName val="0"/>
              <c:showPercent val="1"/>
              <c:showBubbleSize val="0"/>
            </c:dLbl>
            <c:dLbl>
              <c:idx val="4"/>
              <c:layout>
                <c:manualLayout>
                  <c:x val="1.2709644077926331E-2"/>
                  <c:y val="1.3248646316954564E-2"/>
                </c:manualLayout>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5"/>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dLbl>
              <c:idx val="5"/>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6"/>
                      </a:solidFill>
                      <a:latin typeface="+mn-lt"/>
                      <a:ea typeface="+mn-ea"/>
                      <a:cs typeface="+mn-cs"/>
                    </a:defRPr>
                  </a:pPr>
                  <a:endParaRPr lang="en-US"/>
                </a:p>
              </c:txPr>
              <c:dLblPos val="outEnd"/>
              <c:showLegendKey val="0"/>
              <c:showVal val="0"/>
              <c:showCatName val="1"/>
              <c:showSerName val="0"/>
              <c:showPercent val="1"/>
              <c:showBubbleSize val="0"/>
            </c:dLbl>
            <c:dLbl>
              <c:idx val="6"/>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1">
                          <a:lumMod val="60000"/>
                        </a:schemeClr>
                      </a:solidFill>
                      <a:latin typeface="+mn-lt"/>
                      <a:ea typeface="+mn-ea"/>
                      <a:cs typeface="+mn-cs"/>
                    </a:defRPr>
                  </a:pPr>
                  <a:endParaRPr lang="en-US"/>
                </a:p>
              </c:txPr>
              <c:dLblPos val="outEnd"/>
              <c:showLegendKey val="0"/>
              <c:showVal val="0"/>
              <c:showCatName val="1"/>
              <c:showSerName val="0"/>
              <c:showPercent val="1"/>
              <c:showBubbleSize val="0"/>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Sheet3!$A$1:$A$7</c:f>
              <c:strCache>
                <c:ptCount val="7"/>
                <c:pt idx="0">
                  <c:v>American Indian or Alaska Native</c:v>
                </c:pt>
                <c:pt idx="1">
                  <c:v>Asian</c:v>
                </c:pt>
                <c:pt idx="2">
                  <c:v>Black/African American</c:v>
                </c:pt>
                <c:pt idx="3">
                  <c:v>Hispanic</c:v>
                </c:pt>
                <c:pt idx="4">
                  <c:v>Native Hawaiian or Other PI</c:v>
                </c:pt>
                <c:pt idx="5">
                  <c:v>Other Ethnicity or Race/Multicultural</c:v>
                </c:pt>
                <c:pt idx="6">
                  <c:v>White</c:v>
                </c:pt>
              </c:strCache>
            </c:strRef>
          </c:cat>
          <c:val>
            <c:numRef>
              <c:f>Sheet3!$B$1:$B$7</c:f>
              <c:numCache>
                <c:formatCode>0.0%</c:formatCode>
                <c:ptCount val="7"/>
                <c:pt idx="0">
                  <c:v>2.0999999999999999E-3</c:v>
                </c:pt>
                <c:pt idx="1">
                  <c:v>0.1842</c:v>
                </c:pt>
                <c:pt idx="2">
                  <c:v>0.16700000000000001</c:v>
                </c:pt>
                <c:pt idx="3">
                  <c:v>0.22889999999999999</c:v>
                </c:pt>
                <c:pt idx="4">
                  <c:v>2.8999999999999998E-3</c:v>
                </c:pt>
                <c:pt idx="5">
                  <c:v>0.13189999999999999</c:v>
                </c:pt>
                <c:pt idx="6">
                  <c:v>0.28270000000000001</c:v>
                </c:pt>
              </c:numCache>
            </c:numRef>
          </c:val>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Sheet4!$B$1</c:f>
              <c:strCache>
                <c:ptCount val="1"/>
                <c:pt idx="0">
                  <c:v>Early Start</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Sheet4!$A$2:$A$8</c:f>
              <c:strCache>
                <c:ptCount val="7"/>
                <c:pt idx="0">
                  <c:v>American Indian or Alaska Native</c:v>
                </c:pt>
                <c:pt idx="1">
                  <c:v>Asian</c:v>
                </c:pt>
                <c:pt idx="2">
                  <c:v>Black/African American</c:v>
                </c:pt>
                <c:pt idx="3">
                  <c:v>Hispanic</c:v>
                </c:pt>
                <c:pt idx="4">
                  <c:v>Native Hawaiian or Other PI</c:v>
                </c:pt>
                <c:pt idx="5">
                  <c:v>Other Ethnicity or Race/Multicultural</c:v>
                </c:pt>
                <c:pt idx="6">
                  <c:v>White</c:v>
                </c:pt>
              </c:strCache>
            </c:strRef>
          </c:cat>
          <c:val>
            <c:numRef>
              <c:f>Sheet4!$B$2:$B$8</c:f>
              <c:numCache>
                <c:formatCode>0.00%</c:formatCode>
                <c:ptCount val="7"/>
                <c:pt idx="0">
                  <c:v>2.9999999999999997E-4</c:v>
                </c:pt>
                <c:pt idx="1">
                  <c:v>3.5700000000000003E-2</c:v>
                </c:pt>
                <c:pt idx="2">
                  <c:v>1.4E-2</c:v>
                </c:pt>
                <c:pt idx="3">
                  <c:v>5.6899999999999999E-2</c:v>
                </c:pt>
                <c:pt idx="4">
                  <c:v>4.0000000000000002E-4</c:v>
                </c:pt>
                <c:pt idx="5">
                  <c:v>3.3399999999999999E-2</c:v>
                </c:pt>
                <c:pt idx="6">
                  <c:v>2.6100000000000002E-2</c:v>
                </c:pt>
              </c:numCache>
            </c:numRef>
          </c:val>
        </c:ser>
        <c:ser>
          <c:idx val="1"/>
          <c:order val="1"/>
          <c:tx>
            <c:strRef>
              <c:f>Sheet4!$C$1</c:f>
              <c:strCache>
                <c:ptCount val="1"/>
                <c:pt idx="0">
                  <c:v>Adults</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sp3d/>
          </c:spPr>
          <c:invertIfNegative val="0"/>
          <c:dLbls>
            <c:dLbl>
              <c:idx val="0"/>
              <c:layout>
                <c:manualLayout>
                  <c:x val="3.131808170936836E-2"/>
                  <c:y val="-1.0748467412424269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2.6844070036601466E-2"/>
                  <c:y val="-1.0748467412424112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2.5725567118409658E-2"/>
                  <c:y val="-1.2898160894908934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2.0133052527451099E-2"/>
                  <c:y val="-8.5987739299392893E-3"/>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Sheet4!$A$2:$A$8</c:f>
              <c:strCache>
                <c:ptCount val="7"/>
                <c:pt idx="0">
                  <c:v>American Indian or Alaska Native</c:v>
                </c:pt>
                <c:pt idx="1">
                  <c:v>Asian</c:v>
                </c:pt>
                <c:pt idx="2">
                  <c:v>Black/African American</c:v>
                </c:pt>
                <c:pt idx="3">
                  <c:v>Hispanic</c:v>
                </c:pt>
                <c:pt idx="4">
                  <c:v>Native Hawaiian or Other PI</c:v>
                </c:pt>
                <c:pt idx="5">
                  <c:v>Other Ethnicity or Race/Multicultural</c:v>
                </c:pt>
                <c:pt idx="6">
                  <c:v>White</c:v>
                </c:pt>
              </c:strCache>
            </c:strRef>
          </c:cat>
          <c:val>
            <c:numRef>
              <c:f>Sheet4!$C$2:$C$8</c:f>
              <c:numCache>
                <c:formatCode>0.00%</c:formatCode>
                <c:ptCount val="7"/>
                <c:pt idx="0">
                  <c:v>1.1999999999999999E-3</c:v>
                </c:pt>
                <c:pt idx="1">
                  <c:v>5.7500000000000002E-2</c:v>
                </c:pt>
                <c:pt idx="2">
                  <c:v>9.1499999999999998E-2</c:v>
                </c:pt>
                <c:pt idx="3">
                  <c:v>6.0600000000000001E-2</c:v>
                </c:pt>
                <c:pt idx="4">
                  <c:v>8.9999999999999998E-4</c:v>
                </c:pt>
                <c:pt idx="5">
                  <c:v>3.6400000000000002E-2</c:v>
                </c:pt>
                <c:pt idx="6">
                  <c:v>0.1598</c:v>
                </c:pt>
              </c:numCache>
            </c:numRef>
          </c:val>
        </c:ser>
        <c:ser>
          <c:idx val="2"/>
          <c:order val="2"/>
          <c:tx>
            <c:strRef>
              <c:f>Sheet4!$D$1</c:f>
              <c:strCache>
                <c:ptCount val="1"/>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Sheet4!$A$2:$A$8</c:f>
              <c:strCache>
                <c:ptCount val="7"/>
                <c:pt idx="0">
                  <c:v>American Indian or Alaska Native</c:v>
                </c:pt>
                <c:pt idx="1">
                  <c:v>Asian</c:v>
                </c:pt>
                <c:pt idx="2">
                  <c:v>Black/African American</c:v>
                </c:pt>
                <c:pt idx="3">
                  <c:v>Hispanic</c:v>
                </c:pt>
                <c:pt idx="4">
                  <c:v>Native Hawaiian or Other PI</c:v>
                </c:pt>
                <c:pt idx="5">
                  <c:v>Other Ethnicity or Race/Multicultural</c:v>
                </c:pt>
                <c:pt idx="6">
                  <c:v>White</c:v>
                </c:pt>
              </c:strCache>
            </c:strRef>
          </c:cat>
          <c:val>
            <c:numRef>
              <c:f>Sheet4!$D$2:$D$8</c:f>
              <c:numCache>
                <c:formatCode>General</c:formatCode>
                <c:ptCount val="7"/>
              </c:numCache>
            </c:numRef>
          </c:val>
        </c:ser>
        <c:dLbls>
          <c:showLegendKey val="0"/>
          <c:showVal val="1"/>
          <c:showCatName val="0"/>
          <c:showSerName val="0"/>
          <c:showPercent val="0"/>
          <c:showBubbleSize val="0"/>
        </c:dLbls>
        <c:gapWidth val="150"/>
        <c:shape val="box"/>
        <c:axId val="173251640"/>
        <c:axId val="172768672"/>
        <c:axId val="0"/>
      </c:bar3DChart>
      <c:catAx>
        <c:axId val="173251640"/>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2"/>
                </a:solidFill>
                <a:latin typeface="+mn-lt"/>
                <a:ea typeface="+mn-ea"/>
                <a:cs typeface="+mn-cs"/>
              </a:defRPr>
            </a:pPr>
            <a:endParaRPr lang="en-US"/>
          </a:p>
        </c:txPr>
        <c:crossAx val="172768672"/>
        <c:crosses val="autoZero"/>
        <c:auto val="1"/>
        <c:lblAlgn val="ctr"/>
        <c:lblOffset val="100"/>
        <c:noMultiLvlLbl val="0"/>
      </c:catAx>
      <c:valAx>
        <c:axId val="172768672"/>
        <c:scaling>
          <c:orientation val="minMax"/>
        </c:scaling>
        <c:delete val="0"/>
        <c:axPos val="l"/>
        <c:majorGridlines>
          <c:spPr>
            <a:ln w="9525" cap="flat" cmpd="sng" algn="ctr">
              <a:solidFill>
                <a:schemeClr val="tx2">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1732516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9.3546587926509203E-2"/>
          <c:y val="0"/>
          <c:w val="0.86484461577719451"/>
          <c:h val="0.41267049032547676"/>
        </c:manualLayout>
      </c:layout>
      <c:bar3DChart>
        <c:barDir val="bar"/>
        <c:grouping val="stacked"/>
        <c:varyColors val="0"/>
        <c:ser>
          <c:idx val="0"/>
          <c:order val="0"/>
          <c:tx>
            <c:strRef>
              <c:f>Sheet24!$I$1</c:f>
              <c:strCache>
                <c:ptCount val="1"/>
                <c:pt idx="0">
                  <c:v>ASL</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elete val="1"/>
          </c:dLbls>
          <c:cat>
            <c:strRef>
              <c:f>Sheet24!$H$2:$H$4</c:f>
              <c:strCache>
                <c:ptCount val="3"/>
                <c:pt idx="0">
                  <c:v>Under 3</c:v>
                </c:pt>
                <c:pt idx="1">
                  <c:v>Ages 3 - 21</c:v>
                </c:pt>
                <c:pt idx="2">
                  <c:v>Adult</c:v>
                </c:pt>
              </c:strCache>
            </c:strRef>
          </c:cat>
          <c:val>
            <c:numRef>
              <c:f>Sheet24!$I$2:$I$4</c:f>
              <c:numCache>
                <c:formatCode>0.00%</c:formatCode>
                <c:ptCount val="3"/>
                <c:pt idx="0">
                  <c:v>1.1000000000000001E-3</c:v>
                </c:pt>
                <c:pt idx="1">
                  <c:v>1E-3</c:v>
                </c:pt>
                <c:pt idx="2">
                  <c:v>1.2999999999999999E-2</c:v>
                </c:pt>
              </c:numCache>
            </c:numRef>
          </c:val>
        </c:ser>
        <c:ser>
          <c:idx val="1"/>
          <c:order val="1"/>
          <c:tx>
            <c:strRef>
              <c:f>Sheet24!$J$1</c:f>
              <c:strCache>
                <c:ptCount val="1"/>
                <c:pt idx="0">
                  <c:v>English</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FFFF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Sheet24!$H$2:$H$4</c:f>
              <c:strCache>
                <c:ptCount val="3"/>
                <c:pt idx="0">
                  <c:v>Under 3</c:v>
                </c:pt>
                <c:pt idx="1">
                  <c:v>Ages 3 - 21</c:v>
                </c:pt>
                <c:pt idx="2">
                  <c:v>Adult</c:v>
                </c:pt>
              </c:strCache>
            </c:strRef>
          </c:cat>
          <c:val>
            <c:numRef>
              <c:f>Sheet24!$J$2:$J$4</c:f>
              <c:numCache>
                <c:formatCode>0%</c:formatCode>
                <c:ptCount val="3"/>
                <c:pt idx="0">
                  <c:v>0.54</c:v>
                </c:pt>
                <c:pt idx="1">
                  <c:v>0.67</c:v>
                </c:pt>
                <c:pt idx="2">
                  <c:v>0.81</c:v>
                </c:pt>
              </c:numCache>
            </c:numRef>
          </c:val>
        </c:ser>
        <c:ser>
          <c:idx val="2"/>
          <c:order val="2"/>
          <c:tx>
            <c:strRef>
              <c:f>Sheet24!$K$1</c:f>
              <c:strCache>
                <c:ptCount val="1"/>
                <c:pt idx="0">
                  <c:v>Spanish</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7030A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Sheet24!$H$2:$H$4</c:f>
              <c:strCache>
                <c:ptCount val="3"/>
                <c:pt idx="0">
                  <c:v>Under 3</c:v>
                </c:pt>
                <c:pt idx="1">
                  <c:v>Ages 3 - 21</c:v>
                </c:pt>
                <c:pt idx="2">
                  <c:v>Adult</c:v>
                </c:pt>
              </c:strCache>
            </c:strRef>
          </c:cat>
          <c:val>
            <c:numRef>
              <c:f>Sheet24!$K$2:$K$4</c:f>
              <c:numCache>
                <c:formatCode>0%</c:formatCode>
                <c:ptCount val="3"/>
                <c:pt idx="0">
                  <c:v>0.27</c:v>
                </c:pt>
                <c:pt idx="1">
                  <c:v>0.2</c:v>
                </c:pt>
                <c:pt idx="2">
                  <c:v>0.08</c:v>
                </c:pt>
              </c:numCache>
            </c:numRef>
          </c:val>
        </c:ser>
        <c:ser>
          <c:idx val="3"/>
          <c:order val="3"/>
          <c:tx>
            <c:strRef>
              <c:f>Sheet24!$L$1</c:f>
              <c:strCache>
                <c:ptCount val="1"/>
                <c:pt idx="0">
                  <c:v>Cantonese</c:v>
                </c:pt>
              </c:strCache>
            </c:strRef>
          </c:tx>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Lbl>
              <c:idx val="0"/>
              <c:layout>
                <c:manualLayout>
                  <c:x val="0"/>
                  <c:y val="-5.8823540764154074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4.6296296296296294E-3"/>
                  <c:y val="-7.1078445090019551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8.1018518518518514E-3"/>
                  <c:y val="-6.1274521629327186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FFC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Sheet24!$H$2:$H$4</c:f>
              <c:strCache>
                <c:ptCount val="3"/>
                <c:pt idx="0">
                  <c:v>Under 3</c:v>
                </c:pt>
                <c:pt idx="1">
                  <c:v>Ages 3 - 21</c:v>
                </c:pt>
                <c:pt idx="2">
                  <c:v>Adult</c:v>
                </c:pt>
              </c:strCache>
            </c:strRef>
          </c:cat>
          <c:val>
            <c:numRef>
              <c:f>Sheet24!$L$2:$L$4</c:f>
              <c:numCache>
                <c:formatCode>0%</c:formatCode>
                <c:ptCount val="3"/>
                <c:pt idx="0">
                  <c:v>0.03</c:v>
                </c:pt>
                <c:pt idx="1">
                  <c:v>0.02</c:v>
                </c:pt>
                <c:pt idx="2" formatCode="0.00%">
                  <c:v>2.1999999999999999E-2</c:v>
                </c:pt>
              </c:numCache>
            </c:numRef>
          </c:val>
        </c:ser>
        <c:ser>
          <c:idx val="4"/>
          <c:order val="4"/>
          <c:tx>
            <c:strRef>
              <c:f>Sheet24!$M$1</c:f>
              <c:strCache>
                <c:ptCount val="1"/>
                <c:pt idx="0">
                  <c:v>Mandarin</c:v>
                </c:pt>
              </c:strCache>
            </c:strRef>
          </c:tx>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Sheet24!$H$2:$H$4</c:f>
              <c:strCache>
                <c:ptCount val="3"/>
                <c:pt idx="0">
                  <c:v>Under 3</c:v>
                </c:pt>
                <c:pt idx="1">
                  <c:v>Ages 3 - 21</c:v>
                </c:pt>
                <c:pt idx="2">
                  <c:v>Adult</c:v>
                </c:pt>
              </c:strCache>
            </c:strRef>
          </c:cat>
          <c:val>
            <c:numRef>
              <c:f>Sheet24!$M$2:$M$4</c:f>
              <c:numCache>
                <c:formatCode>0%</c:formatCode>
                <c:ptCount val="3"/>
                <c:pt idx="0" formatCode="0.00%">
                  <c:v>2.1000000000000001E-2</c:v>
                </c:pt>
                <c:pt idx="1">
                  <c:v>0.02</c:v>
                </c:pt>
                <c:pt idx="2" formatCode="0.00%">
                  <c:v>1E-3</c:v>
                </c:pt>
              </c:numCache>
            </c:numRef>
          </c:val>
        </c:ser>
        <c:ser>
          <c:idx val="5"/>
          <c:order val="5"/>
          <c:tx>
            <c:strRef>
              <c:f>Sheet24!$N$1</c:f>
              <c:strCache>
                <c:ptCount val="1"/>
                <c:pt idx="0">
                  <c:v>Vientamese</c:v>
                </c:pt>
              </c:strCache>
            </c:strRef>
          </c:tx>
          <c:spPr>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elete val="1"/>
          </c:dLbls>
          <c:cat>
            <c:strRef>
              <c:f>Sheet24!$H$2:$H$4</c:f>
              <c:strCache>
                <c:ptCount val="3"/>
                <c:pt idx="0">
                  <c:v>Under 3</c:v>
                </c:pt>
                <c:pt idx="1">
                  <c:v>Ages 3 - 21</c:v>
                </c:pt>
                <c:pt idx="2">
                  <c:v>Adult</c:v>
                </c:pt>
              </c:strCache>
            </c:strRef>
          </c:cat>
          <c:val>
            <c:numRef>
              <c:f>Sheet24!$N$2:$N$4</c:f>
              <c:numCache>
                <c:formatCode>0%</c:formatCode>
                <c:ptCount val="3"/>
                <c:pt idx="0" formatCode="0.00%">
                  <c:v>4.2000000000000003E-2</c:v>
                </c:pt>
                <c:pt idx="1">
                  <c:v>0.02</c:v>
                </c:pt>
                <c:pt idx="2" formatCode="0.00%">
                  <c:v>1.0999999999999999E-2</c:v>
                </c:pt>
              </c:numCache>
            </c:numRef>
          </c:val>
        </c:ser>
        <c:ser>
          <c:idx val="6"/>
          <c:order val="6"/>
          <c:tx>
            <c:strRef>
              <c:f>Sheet24!$O$1</c:f>
              <c:strCache>
                <c:ptCount val="1"/>
                <c:pt idx="0">
                  <c:v>Korean</c:v>
                </c:pt>
              </c:strCache>
            </c:strRef>
          </c:tx>
          <c:spPr>
            <a:gradFill rotWithShape="1">
              <a:gsLst>
                <a:gs pos="0">
                  <a:schemeClr val="accent1">
                    <a:lumMod val="60000"/>
                    <a:shade val="51000"/>
                    <a:satMod val="130000"/>
                  </a:schemeClr>
                </a:gs>
                <a:gs pos="80000">
                  <a:schemeClr val="accent1">
                    <a:lumMod val="60000"/>
                    <a:shade val="93000"/>
                    <a:satMod val="130000"/>
                  </a:schemeClr>
                </a:gs>
                <a:gs pos="100000">
                  <a:schemeClr val="accent1">
                    <a:lumMod val="6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elete val="1"/>
          </c:dLbls>
          <c:cat>
            <c:strRef>
              <c:f>Sheet24!$H$2:$H$4</c:f>
              <c:strCache>
                <c:ptCount val="3"/>
                <c:pt idx="0">
                  <c:v>Under 3</c:v>
                </c:pt>
                <c:pt idx="1">
                  <c:v>Ages 3 - 21</c:v>
                </c:pt>
                <c:pt idx="2">
                  <c:v>Adult</c:v>
                </c:pt>
              </c:strCache>
            </c:strRef>
          </c:cat>
          <c:val>
            <c:numRef>
              <c:f>Sheet24!$O$2:$O$4</c:f>
              <c:numCache>
                <c:formatCode>0.00%</c:formatCode>
                <c:ptCount val="3"/>
                <c:pt idx="0">
                  <c:v>4.0000000000000001E-3</c:v>
                </c:pt>
                <c:pt idx="1">
                  <c:v>4.0000000000000001E-3</c:v>
                </c:pt>
                <c:pt idx="2">
                  <c:v>4.0000000000000001E-3</c:v>
                </c:pt>
              </c:numCache>
            </c:numRef>
          </c:val>
        </c:ser>
        <c:ser>
          <c:idx val="7"/>
          <c:order val="7"/>
          <c:tx>
            <c:strRef>
              <c:f>Sheet24!$P$1</c:f>
              <c:strCache>
                <c:ptCount val="1"/>
                <c:pt idx="0">
                  <c:v>Other Asian</c:v>
                </c:pt>
              </c:strCache>
            </c:strRef>
          </c:tx>
          <c:spPr>
            <a:gradFill rotWithShape="1">
              <a:gsLst>
                <a:gs pos="0">
                  <a:schemeClr val="accent2">
                    <a:lumMod val="60000"/>
                    <a:shade val="51000"/>
                    <a:satMod val="130000"/>
                  </a:schemeClr>
                </a:gs>
                <a:gs pos="80000">
                  <a:schemeClr val="accent2">
                    <a:lumMod val="60000"/>
                    <a:shade val="93000"/>
                    <a:satMod val="130000"/>
                  </a:schemeClr>
                </a:gs>
                <a:gs pos="100000">
                  <a:schemeClr val="accent2">
                    <a:lumMod val="6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elete val="1"/>
          </c:dLbls>
          <c:cat>
            <c:strRef>
              <c:f>Sheet24!$H$2:$H$4</c:f>
              <c:strCache>
                <c:ptCount val="3"/>
                <c:pt idx="0">
                  <c:v>Under 3</c:v>
                </c:pt>
                <c:pt idx="1">
                  <c:v>Ages 3 - 21</c:v>
                </c:pt>
                <c:pt idx="2">
                  <c:v>Adult</c:v>
                </c:pt>
              </c:strCache>
            </c:strRef>
          </c:cat>
          <c:val>
            <c:numRef>
              <c:f>Sheet24!$P$2:$P$4</c:f>
              <c:numCache>
                <c:formatCode>0%</c:formatCode>
                <c:ptCount val="3"/>
                <c:pt idx="0" formatCode="0.00%">
                  <c:v>3.0000000000000001E-3</c:v>
                </c:pt>
                <c:pt idx="1">
                  <c:v>0.01</c:v>
                </c:pt>
                <c:pt idx="2" formatCode="0.00%">
                  <c:v>2E-3</c:v>
                </c:pt>
              </c:numCache>
            </c:numRef>
          </c:val>
        </c:ser>
        <c:ser>
          <c:idx val="8"/>
          <c:order val="8"/>
          <c:tx>
            <c:strRef>
              <c:f>Sheet24!$Q$1</c:f>
              <c:strCache>
                <c:ptCount val="1"/>
                <c:pt idx="0">
                  <c:v>Farsi</c:v>
                </c:pt>
              </c:strCache>
            </c:strRef>
          </c:tx>
          <c:spPr>
            <a:gradFill rotWithShape="1">
              <a:gsLst>
                <a:gs pos="0">
                  <a:schemeClr val="accent3">
                    <a:lumMod val="60000"/>
                    <a:shade val="51000"/>
                    <a:satMod val="130000"/>
                  </a:schemeClr>
                </a:gs>
                <a:gs pos="80000">
                  <a:schemeClr val="accent3">
                    <a:lumMod val="60000"/>
                    <a:shade val="93000"/>
                    <a:satMod val="130000"/>
                  </a:schemeClr>
                </a:gs>
                <a:gs pos="100000">
                  <a:schemeClr val="accent3">
                    <a:lumMod val="6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elete val="1"/>
          </c:dLbls>
          <c:cat>
            <c:strRef>
              <c:f>Sheet24!$H$2:$H$4</c:f>
              <c:strCache>
                <c:ptCount val="3"/>
                <c:pt idx="0">
                  <c:v>Under 3</c:v>
                </c:pt>
                <c:pt idx="1">
                  <c:v>Ages 3 - 21</c:v>
                </c:pt>
                <c:pt idx="2">
                  <c:v>Adult</c:v>
                </c:pt>
              </c:strCache>
            </c:strRef>
          </c:cat>
          <c:val>
            <c:numRef>
              <c:f>Sheet24!$Q$2:$Q$4</c:f>
              <c:numCache>
                <c:formatCode>0.00%</c:formatCode>
                <c:ptCount val="3"/>
                <c:pt idx="0" formatCode="0%">
                  <c:v>0.01</c:v>
                </c:pt>
                <c:pt idx="1">
                  <c:v>4.0000000000000001E-3</c:v>
                </c:pt>
                <c:pt idx="2">
                  <c:v>1E-3</c:v>
                </c:pt>
              </c:numCache>
            </c:numRef>
          </c:val>
        </c:ser>
        <c:ser>
          <c:idx val="9"/>
          <c:order val="9"/>
          <c:tx>
            <c:strRef>
              <c:f>Sheet24!$R$1</c:f>
              <c:strCache>
                <c:ptCount val="1"/>
                <c:pt idx="0">
                  <c:v>Arabic</c:v>
                </c:pt>
              </c:strCache>
            </c:strRef>
          </c:tx>
          <c:spPr>
            <a:gradFill rotWithShape="1">
              <a:gsLst>
                <a:gs pos="0">
                  <a:schemeClr val="accent4">
                    <a:lumMod val="60000"/>
                    <a:shade val="51000"/>
                    <a:satMod val="130000"/>
                  </a:schemeClr>
                </a:gs>
                <a:gs pos="80000">
                  <a:schemeClr val="accent4">
                    <a:lumMod val="60000"/>
                    <a:shade val="93000"/>
                    <a:satMod val="130000"/>
                  </a:schemeClr>
                </a:gs>
                <a:gs pos="100000">
                  <a:schemeClr val="accent4">
                    <a:lumMod val="6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elete val="1"/>
          </c:dLbls>
          <c:cat>
            <c:strRef>
              <c:f>Sheet24!$H$2:$H$4</c:f>
              <c:strCache>
                <c:ptCount val="3"/>
                <c:pt idx="0">
                  <c:v>Under 3</c:v>
                </c:pt>
                <c:pt idx="1">
                  <c:v>Ages 3 - 21</c:v>
                </c:pt>
                <c:pt idx="2">
                  <c:v>Adult</c:v>
                </c:pt>
              </c:strCache>
            </c:strRef>
          </c:cat>
          <c:val>
            <c:numRef>
              <c:f>Sheet24!$R$2:$R$4</c:f>
              <c:numCache>
                <c:formatCode>0%</c:formatCode>
                <c:ptCount val="3"/>
                <c:pt idx="0">
                  <c:v>0.02</c:v>
                </c:pt>
                <c:pt idx="1">
                  <c:v>0.01</c:v>
                </c:pt>
                <c:pt idx="2" formatCode="0.00%">
                  <c:v>6.0000000000000001E-3</c:v>
                </c:pt>
              </c:numCache>
            </c:numRef>
          </c:val>
        </c:ser>
        <c:dLbls>
          <c:showLegendKey val="0"/>
          <c:showVal val="1"/>
          <c:showCatName val="0"/>
          <c:showSerName val="0"/>
          <c:showPercent val="0"/>
          <c:showBubbleSize val="0"/>
        </c:dLbls>
        <c:gapWidth val="150"/>
        <c:shape val="box"/>
        <c:axId val="109219240"/>
        <c:axId val="248672152"/>
        <c:axId val="0"/>
      </c:bar3DChart>
      <c:catAx>
        <c:axId val="10921924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rgbClr val="FFFF00"/>
                </a:solidFill>
                <a:latin typeface="+mn-lt"/>
                <a:ea typeface="+mn-ea"/>
                <a:cs typeface="+mn-cs"/>
              </a:defRPr>
            </a:pPr>
            <a:endParaRPr lang="en-US"/>
          </a:p>
        </c:txPr>
        <c:crossAx val="248672152"/>
        <c:crosses val="autoZero"/>
        <c:auto val="1"/>
        <c:lblAlgn val="ctr"/>
        <c:lblOffset val="100"/>
        <c:noMultiLvlLbl val="0"/>
      </c:catAx>
      <c:valAx>
        <c:axId val="248672152"/>
        <c:scaling>
          <c:orientation val="minMax"/>
        </c:scaling>
        <c:delete val="0"/>
        <c:axPos val="b"/>
        <c:majorGridlines>
          <c:spPr>
            <a:ln w="9525" cap="flat" cmpd="sng" algn="ctr">
              <a:solidFill>
                <a:schemeClr val="dk1">
                  <a:lumMod val="50000"/>
                  <a:lumOff val="50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09219240"/>
        <c:crosses val="autoZero"/>
        <c:crossBetween val="between"/>
      </c:valAx>
      <c:dTable>
        <c:showHorzBorder val="1"/>
        <c:showVertBorder val="1"/>
        <c:showOutline val="1"/>
        <c:showKeys val="1"/>
        <c:spPr>
          <a:noFill/>
          <a:ln w="9525">
            <a:solidFill>
              <a:schemeClr val="lt1">
                <a:lumMod val="95000"/>
                <a:alpha val="54000"/>
              </a:schemeClr>
            </a:solidFill>
          </a:ln>
          <a:effectLst/>
        </c:spPr>
        <c:txPr>
          <a:bodyPr rot="0" spcFirstLastPara="1" vertOverflow="ellipsis" vert="horz" wrap="square" anchor="ctr" anchorCtr="1"/>
          <a:lstStyle/>
          <a:p>
            <a:pPr rtl="0">
              <a:defRPr sz="1197" b="1" i="0" u="none" strike="noStrike" kern="1200" baseline="0">
                <a:solidFill>
                  <a:srgbClr val="00B050"/>
                </a:solidFill>
                <a:latin typeface="+mn-lt"/>
                <a:ea typeface="+mn-ea"/>
                <a:cs typeface="+mn-cs"/>
              </a:defRPr>
            </a:pPr>
            <a:endParaRPr lang="en-US"/>
          </a:p>
        </c:txPr>
      </c:dTable>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percentStacked"/>
        <c:varyColors val="0"/>
        <c:ser>
          <c:idx val="1"/>
          <c:order val="1"/>
          <c:tx>
            <c:strRef>
              <c:f>Sheet5!$C$1</c:f>
              <c:strCache>
                <c:ptCount val="1"/>
                <c:pt idx="0">
                  <c:v>English</c:v>
                </c:pt>
              </c:strCache>
            </c:strRef>
          </c:tx>
          <c:spPr>
            <a:solidFill>
              <a:schemeClr val="accent2"/>
            </a:solidFill>
            <a:ln>
              <a:noFill/>
            </a:ln>
            <a:effectLst/>
            <a:sp3d/>
          </c:spPr>
          <c:invertIfNegative val="0"/>
          <c:cat>
            <c:strRef>
              <c:f>Sheet5!$A$2:$A$4</c:f>
              <c:strCache>
                <c:ptCount val="3"/>
                <c:pt idx="0">
                  <c:v>Adults</c:v>
                </c:pt>
                <c:pt idx="1">
                  <c:v>Ages 3 - 21</c:v>
                </c:pt>
                <c:pt idx="2">
                  <c:v>Under 3</c:v>
                </c:pt>
              </c:strCache>
            </c:strRef>
          </c:cat>
          <c:val>
            <c:numRef>
              <c:f>Sheet5!$C$2:$C$4</c:f>
              <c:numCache>
                <c:formatCode>General</c:formatCode>
                <c:ptCount val="3"/>
                <c:pt idx="0">
                  <c:v>7347</c:v>
                </c:pt>
                <c:pt idx="1">
                  <c:v>6228</c:v>
                </c:pt>
                <c:pt idx="2">
                  <c:v>1990</c:v>
                </c:pt>
              </c:numCache>
            </c:numRef>
          </c:val>
        </c:ser>
        <c:ser>
          <c:idx val="2"/>
          <c:order val="2"/>
          <c:tx>
            <c:strRef>
              <c:f>Sheet5!$D$1</c:f>
              <c:strCache>
                <c:ptCount val="1"/>
                <c:pt idx="0">
                  <c:v>Spanish</c:v>
                </c:pt>
              </c:strCache>
            </c:strRef>
          </c:tx>
          <c:spPr>
            <a:solidFill>
              <a:schemeClr val="accent3"/>
            </a:solidFill>
            <a:ln>
              <a:noFill/>
            </a:ln>
            <a:effectLst/>
            <a:sp3d/>
          </c:spPr>
          <c:invertIfNegative val="0"/>
          <c:cat>
            <c:strRef>
              <c:f>Sheet5!$A$2:$A$4</c:f>
              <c:strCache>
                <c:ptCount val="3"/>
                <c:pt idx="0">
                  <c:v>Adults</c:v>
                </c:pt>
                <c:pt idx="1">
                  <c:v>Ages 3 - 21</c:v>
                </c:pt>
                <c:pt idx="2">
                  <c:v>Under 3</c:v>
                </c:pt>
              </c:strCache>
            </c:strRef>
          </c:cat>
          <c:val>
            <c:numRef>
              <c:f>Sheet5!$D$2:$D$4</c:f>
              <c:numCache>
                <c:formatCode>General</c:formatCode>
                <c:ptCount val="3"/>
                <c:pt idx="0">
                  <c:v>697</c:v>
                </c:pt>
                <c:pt idx="1">
                  <c:v>1910</c:v>
                </c:pt>
                <c:pt idx="2">
                  <c:v>1018</c:v>
                </c:pt>
              </c:numCache>
            </c:numRef>
          </c:val>
        </c:ser>
        <c:ser>
          <c:idx val="3"/>
          <c:order val="3"/>
          <c:tx>
            <c:strRef>
              <c:f>Sheet5!$E$1</c:f>
              <c:strCache>
                <c:ptCount val="1"/>
                <c:pt idx="0">
                  <c:v>Vietnamese</c:v>
                </c:pt>
              </c:strCache>
            </c:strRef>
          </c:tx>
          <c:spPr>
            <a:solidFill>
              <a:schemeClr val="accent4"/>
            </a:solidFill>
            <a:ln>
              <a:noFill/>
            </a:ln>
            <a:effectLst/>
            <a:sp3d/>
          </c:spPr>
          <c:invertIfNegative val="0"/>
          <c:cat>
            <c:strRef>
              <c:f>Sheet5!$A$2:$A$4</c:f>
              <c:strCache>
                <c:ptCount val="3"/>
                <c:pt idx="0">
                  <c:v>Adults</c:v>
                </c:pt>
                <c:pt idx="1">
                  <c:v>Ages 3 - 21</c:v>
                </c:pt>
                <c:pt idx="2">
                  <c:v>Under 3</c:v>
                </c:pt>
              </c:strCache>
            </c:strRef>
          </c:cat>
          <c:val>
            <c:numRef>
              <c:f>Sheet5!$E$2:$E$4</c:f>
              <c:numCache>
                <c:formatCode>General</c:formatCode>
                <c:ptCount val="3"/>
                <c:pt idx="0">
                  <c:v>102</c:v>
                </c:pt>
                <c:pt idx="1">
                  <c:v>148</c:v>
                </c:pt>
                <c:pt idx="2">
                  <c:v>47</c:v>
                </c:pt>
              </c:numCache>
            </c:numRef>
          </c:val>
        </c:ser>
        <c:ser>
          <c:idx val="4"/>
          <c:order val="4"/>
          <c:tx>
            <c:strRef>
              <c:f>Sheet5!$F$1</c:f>
              <c:strCache>
                <c:ptCount val="1"/>
                <c:pt idx="0">
                  <c:v>Cantonese</c:v>
                </c:pt>
              </c:strCache>
            </c:strRef>
          </c:tx>
          <c:spPr>
            <a:solidFill>
              <a:schemeClr val="accent5"/>
            </a:solidFill>
            <a:ln>
              <a:noFill/>
            </a:ln>
            <a:effectLst/>
            <a:sp3d/>
          </c:spPr>
          <c:invertIfNegative val="0"/>
          <c:cat>
            <c:strRef>
              <c:f>Sheet5!$A$2:$A$4</c:f>
              <c:strCache>
                <c:ptCount val="3"/>
                <c:pt idx="0">
                  <c:v>Adults</c:v>
                </c:pt>
                <c:pt idx="1">
                  <c:v>Ages 3 - 21</c:v>
                </c:pt>
                <c:pt idx="2">
                  <c:v>Under 3</c:v>
                </c:pt>
              </c:strCache>
            </c:strRef>
          </c:cat>
          <c:val>
            <c:numRef>
              <c:f>Sheet5!$F$2:$F$4</c:f>
              <c:numCache>
                <c:formatCode>General</c:formatCode>
                <c:ptCount val="3"/>
                <c:pt idx="0">
                  <c:v>202</c:v>
                </c:pt>
                <c:pt idx="1">
                  <c:v>193</c:v>
                </c:pt>
                <c:pt idx="2">
                  <c:v>102</c:v>
                </c:pt>
              </c:numCache>
            </c:numRef>
          </c:val>
        </c:ser>
        <c:ser>
          <c:idx val="5"/>
          <c:order val="5"/>
          <c:tx>
            <c:strRef>
              <c:f>Sheet5!$G$1</c:f>
              <c:strCache>
                <c:ptCount val="1"/>
                <c:pt idx="0">
                  <c:v>Arabic</c:v>
                </c:pt>
              </c:strCache>
            </c:strRef>
          </c:tx>
          <c:spPr>
            <a:solidFill>
              <a:schemeClr val="accent6"/>
            </a:solidFill>
            <a:ln>
              <a:noFill/>
            </a:ln>
            <a:effectLst/>
            <a:sp3d/>
          </c:spPr>
          <c:invertIfNegative val="0"/>
          <c:cat>
            <c:strRef>
              <c:f>Sheet5!$A$2:$A$4</c:f>
              <c:strCache>
                <c:ptCount val="3"/>
                <c:pt idx="0">
                  <c:v>Adults</c:v>
                </c:pt>
                <c:pt idx="1">
                  <c:v>Ages 3 - 21</c:v>
                </c:pt>
                <c:pt idx="2">
                  <c:v>Under 3</c:v>
                </c:pt>
              </c:strCache>
            </c:strRef>
          </c:cat>
          <c:val>
            <c:numRef>
              <c:f>Sheet5!$G$2:$G$4</c:f>
              <c:numCache>
                <c:formatCode>General</c:formatCode>
                <c:ptCount val="3"/>
                <c:pt idx="0">
                  <c:v>12</c:v>
                </c:pt>
                <c:pt idx="1">
                  <c:v>66</c:v>
                </c:pt>
                <c:pt idx="2">
                  <c:v>60</c:v>
                </c:pt>
              </c:numCache>
            </c:numRef>
          </c:val>
        </c:ser>
        <c:ser>
          <c:idx val="6"/>
          <c:order val="6"/>
          <c:tx>
            <c:strRef>
              <c:f>Sheet5!$H$1</c:f>
              <c:strCache>
                <c:ptCount val="1"/>
                <c:pt idx="0">
                  <c:v>Mandarin</c:v>
                </c:pt>
              </c:strCache>
            </c:strRef>
          </c:tx>
          <c:spPr>
            <a:solidFill>
              <a:schemeClr val="accent1">
                <a:lumMod val="60000"/>
              </a:schemeClr>
            </a:solidFill>
            <a:ln>
              <a:noFill/>
            </a:ln>
            <a:effectLst/>
            <a:sp3d/>
          </c:spPr>
          <c:invertIfNegative val="0"/>
          <c:cat>
            <c:strRef>
              <c:f>Sheet5!$A$2:$A$4</c:f>
              <c:strCache>
                <c:ptCount val="3"/>
                <c:pt idx="0">
                  <c:v>Adults</c:v>
                </c:pt>
                <c:pt idx="1">
                  <c:v>Ages 3 - 21</c:v>
                </c:pt>
                <c:pt idx="2">
                  <c:v>Under 3</c:v>
                </c:pt>
              </c:strCache>
            </c:strRef>
          </c:cat>
          <c:val>
            <c:numRef>
              <c:f>Sheet5!$H$2:$H$4</c:f>
              <c:numCache>
                <c:formatCode>General</c:formatCode>
                <c:ptCount val="3"/>
                <c:pt idx="0">
                  <c:v>62</c:v>
                </c:pt>
                <c:pt idx="1">
                  <c:v>142</c:v>
                </c:pt>
                <c:pt idx="2">
                  <c:v>71</c:v>
                </c:pt>
              </c:numCache>
            </c:numRef>
          </c:val>
        </c:ser>
        <c:ser>
          <c:idx val="7"/>
          <c:order val="7"/>
          <c:tx>
            <c:strRef>
              <c:f>Sheet5!$I$1</c:f>
              <c:strCache>
                <c:ptCount val="1"/>
                <c:pt idx="0">
                  <c:v>Other Asian</c:v>
                </c:pt>
              </c:strCache>
            </c:strRef>
          </c:tx>
          <c:spPr>
            <a:solidFill>
              <a:schemeClr val="accent2">
                <a:lumMod val="60000"/>
              </a:schemeClr>
            </a:solidFill>
            <a:ln>
              <a:noFill/>
            </a:ln>
            <a:effectLst/>
            <a:sp3d/>
          </c:spPr>
          <c:invertIfNegative val="0"/>
          <c:cat>
            <c:strRef>
              <c:f>Sheet5!$A$2:$A$4</c:f>
              <c:strCache>
                <c:ptCount val="3"/>
                <c:pt idx="0">
                  <c:v>Adults</c:v>
                </c:pt>
                <c:pt idx="1">
                  <c:v>Ages 3 - 21</c:v>
                </c:pt>
                <c:pt idx="2">
                  <c:v>Under 3</c:v>
                </c:pt>
              </c:strCache>
            </c:strRef>
          </c:cat>
          <c:val>
            <c:numRef>
              <c:f>Sheet5!$I$2:$I$4</c:f>
              <c:numCache>
                <c:formatCode>General</c:formatCode>
                <c:ptCount val="3"/>
                <c:pt idx="0">
                  <c:v>27</c:v>
                </c:pt>
                <c:pt idx="1">
                  <c:v>58</c:v>
                </c:pt>
                <c:pt idx="2">
                  <c:v>16</c:v>
                </c:pt>
              </c:numCache>
            </c:numRef>
          </c:val>
        </c:ser>
        <c:ser>
          <c:idx val="8"/>
          <c:order val="8"/>
          <c:tx>
            <c:strRef>
              <c:f>Sheet5!$J$1</c:f>
              <c:strCache>
                <c:ptCount val="1"/>
                <c:pt idx="0">
                  <c:v>Korean</c:v>
                </c:pt>
              </c:strCache>
            </c:strRef>
          </c:tx>
          <c:spPr>
            <a:solidFill>
              <a:schemeClr val="accent3">
                <a:lumMod val="60000"/>
              </a:schemeClr>
            </a:solidFill>
            <a:ln>
              <a:noFill/>
            </a:ln>
            <a:effectLst/>
            <a:sp3d/>
          </c:spPr>
          <c:invertIfNegative val="0"/>
          <c:cat>
            <c:strRef>
              <c:f>Sheet5!$A$2:$A$4</c:f>
              <c:strCache>
                <c:ptCount val="3"/>
                <c:pt idx="0">
                  <c:v>Adults</c:v>
                </c:pt>
                <c:pt idx="1">
                  <c:v>Ages 3 - 21</c:v>
                </c:pt>
                <c:pt idx="2">
                  <c:v>Under 3</c:v>
                </c:pt>
              </c:strCache>
            </c:strRef>
          </c:cat>
          <c:val>
            <c:numRef>
              <c:f>Sheet5!$J$2:$J$4</c:f>
              <c:numCache>
                <c:formatCode>General</c:formatCode>
                <c:ptCount val="3"/>
                <c:pt idx="0">
                  <c:v>37</c:v>
                </c:pt>
                <c:pt idx="1">
                  <c:v>41</c:v>
                </c:pt>
                <c:pt idx="2">
                  <c:v>15</c:v>
                </c:pt>
              </c:numCache>
            </c:numRef>
          </c:val>
        </c:ser>
        <c:ser>
          <c:idx val="9"/>
          <c:order val="9"/>
          <c:tx>
            <c:strRef>
              <c:f>Sheet5!$K$1</c:f>
              <c:strCache>
                <c:ptCount val="1"/>
                <c:pt idx="0">
                  <c:v>Farsi</c:v>
                </c:pt>
              </c:strCache>
            </c:strRef>
          </c:tx>
          <c:spPr>
            <a:solidFill>
              <a:schemeClr val="accent4">
                <a:lumMod val="60000"/>
              </a:schemeClr>
            </a:solidFill>
            <a:ln>
              <a:noFill/>
            </a:ln>
            <a:effectLst/>
            <a:sp3d/>
          </c:spPr>
          <c:invertIfNegative val="0"/>
          <c:cat>
            <c:strRef>
              <c:f>Sheet5!$A$2:$A$4</c:f>
              <c:strCache>
                <c:ptCount val="3"/>
                <c:pt idx="0">
                  <c:v>Adults</c:v>
                </c:pt>
                <c:pt idx="1">
                  <c:v>Ages 3 - 21</c:v>
                </c:pt>
                <c:pt idx="2">
                  <c:v>Under 3</c:v>
                </c:pt>
              </c:strCache>
            </c:strRef>
          </c:cat>
          <c:val>
            <c:numRef>
              <c:f>Sheet5!$K$2:$K$4</c:f>
              <c:numCache>
                <c:formatCode>General</c:formatCode>
                <c:ptCount val="3"/>
                <c:pt idx="0">
                  <c:v>51</c:v>
                </c:pt>
                <c:pt idx="1">
                  <c:v>36</c:v>
                </c:pt>
                <c:pt idx="2">
                  <c:v>34</c:v>
                </c:pt>
              </c:numCache>
            </c:numRef>
          </c:val>
        </c:ser>
        <c:ser>
          <c:idx val="10"/>
          <c:order val="10"/>
          <c:tx>
            <c:strRef>
              <c:f>Sheet5!$L$1</c:f>
              <c:strCache>
                <c:ptCount val="1"/>
                <c:pt idx="0">
                  <c:v>ASL</c:v>
                </c:pt>
              </c:strCache>
            </c:strRef>
          </c:tx>
          <c:spPr>
            <a:solidFill>
              <a:schemeClr val="accent5">
                <a:lumMod val="60000"/>
              </a:schemeClr>
            </a:solidFill>
            <a:ln>
              <a:noFill/>
            </a:ln>
            <a:effectLst/>
            <a:sp3d/>
          </c:spPr>
          <c:invertIfNegative val="0"/>
          <c:cat>
            <c:strRef>
              <c:f>Sheet5!$A$2:$A$4</c:f>
              <c:strCache>
                <c:ptCount val="3"/>
                <c:pt idx="0">
                  <c:v>Adults</c:v>
                </c:pt>
                <c:pt idx="1">
                  <c:v>Ages 3 - 21</c:v>
                </c:pt>
                <c:pt idx="2">
                  <c:v>Under 3</c:v>
                </c:pt>
              </c:strCache>
            </c:strRef>
          </c:cat>
          <c:val>
            <c:numRef>
              <c:f>Sheet5!$L$2:$L$4</c:f>
              <c:numCache>
                <c:formatCode>General</c:formatCode>
                <c:ptCount val="3"/>
                <c:pt idx="0">
                  <c:v>121</c:v>
                </c:pt>
                <c:pt idx="1">
                  <c:v>22</c:v>
                </c:pt>
                <c:pt idx="2">
                  <c:v>3</c:v>
                </c:pt>
              </c:numCache>
            </c:numRef>
          </c:val>
        </c:ser>
        <c:dLbls>
          <c:showLegendKey val="0"/>
          <c:showVal val="0"/>
          <c:showCatName val="0"/>
          <c:showSerName val="0"/>
          <c:showPercent val="0"/>
          <c:showBubbleSize val="0"/>
        </c:dLbls>
        <c:gapWidth val="150"/>
        <c:shape val="box"/>
        <c:axId val="243571912"/>
        <c:axId val="243572304"/>
        <c:axId val="0"/>
        <c:extLst>
          <c:ext xmlns:c15="http://schemas.microsoft.com/office/drawing/2012/chart" uri="{02D57815-91ED-43cb-92C2-25804820EDAC}">
            <c15:filteredBarSeries>
              <c15:ser>
                <c:idx val="0"/>
                <c:order val="0"/>
                <c:tx>
                  <c:strRef>
                    <c:extLst>
                      <c:ext uri="{02D57815-91ED-43cb-92C2-25804820EDAC}">
                        <c15:formulaRef>
                          <c15:sqref>Sheet5!$B$1</c15:sqref>
                        </c15:formulaRef>
                      </c:ext>
                    </c:extLst>
                    <c:strCache>
                      <c:ptCount val="1"/>
                    </c:strCache>
                  </c:strRef>
                </c:tx>
                <c:spPr>
                  <a:solidFill>
                    <a:schemeClr val="accent1"/>
                  </a:solidFill>
                  <a:ln>
                    <a:noFill/>
                  </a:ln>
                  <a:effectLst/>
                  <a:sp3d/>
                </c:spPr>
                <c:invertIfNegative val="0"/>
                <c:cat>
                  <c:strRef>
                    <c:extLst>
                      <c:ext uri="{02D57815-91ED-43cb-92C2-25804820EDAC}">
                        <c15:formulaRef>
                          <c15:sqref>Sheet5!$A$2:$A$4</c15:sqref>
                        </c15:formulaRef>
                      </c:ext>
                    </c:extLst>
                    <c:strCache>
                      <c:ptCount val="3"/>
                      <c:pt idx="0">
                        <c:v>Adults</c:v>
                      </c:pt>
                      <c:pt idx="1">
                        <c:v>Ages 3 - 21</c:v>
                      </c:pt>
                      <c:pt idx="2">
                        <c:v>Under 3</c:v>
                      </c:pt>
                    </c:strCache>
                  </c:strRef>
                </c:cat>
                <c:val>
                  <c:numRef>
                    <c:extLst>
                      <c:ext uri="{02D57815-91ED-43cb-92C2-25804820EDAC}">
                        <c15:formulaRef>
                          <c15:sqref>Sheet5!$B$2:$B$4</c15:sqref>
                        </c15:formulaRef>
                      </c:ext>
                    </c:extLst>
                    <c:numCache>
                      <c:formatCode>General</c:formatCode>
                      <c:ptCount val="3"/>
                    </c:numCache>
                  </c:numRef>
                </c:val>
              </c15:ser>
            </c15:filteredBarSeries>
          </c:ext>
        </c:extLst>
      </c:bar3DChart>
      <c:catAx>
        <c:axId val="24357191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rgbClr val="00B050"/>
                </a:solidFill>
                <a:latin typeface="+mn-lt"/>
                <a:ea typeface="+mn-ea"/>
                <a:cs typeface="+mn-cs"/>
              </a:defRPr>
            </a:pPr>
            <a:endParaRPr lang="en-US"/>
          </a:p>
        </c:txPr>
        <c:crossAx val="243572304"/>
        <c:crosses val="autoZero"/>
        <c:auto val="1"/>
        <c:lblAlgn val="ctr"/>
        <c:lblOffset val="100"/>
        <c:noMultiLvlLbl val="0"/>
      </c:catAx>
      <c:valAx>
        <c:axId val="24357230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3571912"/>
        <c:crosses val="autoZero"/>
        <c:crossBetween val="between"/>
      </c:valAx>
      <c:spPr>
        <a:noFill/>
        <a:ln>
          <a:noFill/>
        </a:ln>
        <a:effectLst/>
      </c:spPr>
    </c:plotArea>
    <c:legend>
      <c:legendPos val="b"/>
      <c:layout>
        <c:manualLayout>
          <c:xMode val="edge"/>
          <c:yMode val="edge"/>
          <c:x val="4.0723962538261375E-2"/>
          <c:y val="0.85252916740070583"/>
          <c:w val="0.95267496489442249"/>
          <c:h val="0.13143247187130416"/>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line3DChart>
        <c:grouping val="standard"/>
        <c:varyColors val="0"/>
        <c:ser>
          <c:idx val="0"/>
          <c:order val="0"/>
          <c:spPr>
            <a:solidFill>
              <a:schemeClr val="accent1"/>
            </a:solidFill>
            <a:ln>
              <a:noFill/>
            </a:ln>
            <a:effectLst/>
            <a:sp3d/>
          </c:spPr>
          <c:dLbls>
            <c:dLbl>
              <c:idx val="0"/>
              <c:layout>
                <c:manualLayout>
                  <c:x val="0"/>
                  <c:y val="1.8573469772774805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6.7495616770871514E-3"/>
                  <c:y val="-3.2503572102355903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2.2498538923623836E-3"/>
                  <c:y val="3.2503572102355861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1.1249269461812744E-3"/>
                  <c:y val="-4.179030698874333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1.1249269461811094E-3"/>
                  <c:y val="4.6433674431937008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0"/>
                  <c:y val="-3.946862326714648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FF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Sheet6!$A$1:$A$7</c:f>
              <c:strCache>
                <c:ptCount val="7"/>
                <c:pt idx="0">
                  <c:v>American Indian or Alaska Native</c:v>
                </c:pt>
                <c:pt idx="1">
                  <c:v>Asian</c:v>
                </c:pt>
                <c:pt idx="2">
                  <c:v>Black/African American</c:v>
                </c:pt>
                <c:pt idx="3">
                  <c:v>Hispanic</c:v>
                </c:pt>
                <c:pt idx="4">
                  <c:v>Native Hawaiian or Other PI</c:v>
                </c:pt>
                <c:pt idx="5">
                  <c:v>Other Ethnicity or Race/Multicultural</c:v>
                </c:pt>
                <c:pt idx="6">
                  <c:v>White</c:v>
                </c:pt>
              </c:strCache>
            </c:strRef>
          </c:cat>
          <c:val>
            <c:numRef>
              <c:f>Sheet6!$B$1:$B$7</c:f>
              <c:numCache>
                <c:formatCode>0.00%</c:formatCode>
                <c:ptCount val="7"/>
                <c:pt idx="0">
                  <c:v>0.58689999999999998</c:v>
                </c:pt>
                <c:pt idx="1">
                  <c:v>0.90569999999999995</c:v>
                </c:pt>
                <c:pt idx="2">
                  <c:v>0.68430000000000002</c:v>
                </c:pt>
                <c:pt idx="3">
                  <c:v>0.92130000000000001</c:v>
                </c:pt>
                <c:pt idx="4">
                  <c:v>0.91520000000000001</c:v>
                </c:pt>
                <c:pt idx="5">
                  <c:v>0.89790000000000003</c:v>
                </c:pt>
                <c:pt idx="6">
                  <c:v>0.61709999999999998</c:v>
                </c:pt>
              </c:numCache>
            </c:numRef>
          </c:val>
          <c:smooth val="0"/>
        </c:ser>
        <c:dLbls>
          <c:showLegendKey val="0"/>
          <c:showVal val="1"/>
          <c:showCatName val="0"/>
          <c:showSerName val="0"/>
          <c:showPercent val="0"/>
          <c:showBubbleSize val="0"/>
        </c:dLbls>
        <c:axId val="243573088"/>
        <c:axId val="243573480"/>
        <c:axId val="243537904"/>
      </c:line3DChart>
      <c:catAx>
        <c:axId val="243573088"/>
        <c:scaling>
          <c:orientation val="minMax"/>
        </c:scaling>
        <c:delete val="1"/>
        <c:axPos val="b"/>
        <c:numFmt formatCode="General" sourceLinked="1"/>
        <c:majorTickMark val="out"/>
        <c:minorTickMark val="none"/>
        <c:tickLblPos val="nextTo"/>
        <c:crossAx val="243573480"/>
        <c:crosses val="autoZero"/>
        <c:auto val="1"/>
        <c:lblAlgn val="ctr"/>
        <c:lblOffset val="100"/>
        <c:noMultiLvlLbl val="0"/>
      </c:catAx>
      <c:valAx>
        <c:axId val="24357348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3573088"/>
        <c:crosses val="autoZero"/>
        <c:crossBetween val="between"/>
      </c:valAx>
      <c:serAx>
        <c:axId val="243537904"/>
        <c:scaling>
          <c:orientation val="minMax"/>
        </c:scaling>
        <c:delete val="1"/>
        <c:axPos val="b"/>
        <c:majorTickMark val="out"/>
        <c:minorTickMark val="none"/>
        <c:tickLblPos val="nextTo"/>
        <c:crossAx val="243573480"/>
        <c:crosses val="autoZero"/>
      </c:ser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400" b="1" i="0" u="none" strike="noStrike" kern="1200" baseline="0">
                <a:solidFill>
                  <a:srgbClr val="0070C0"/>
                </a:solidFill>
                <a:latin typeface="+mn-lt"/>
                <a:ea typeface="+mn-ea"/>
                <a:cs typeface="+mn-cs"/>
              </a:defRPr>
            </a:pPr>
            <a:endParaRPr lang="en-US"/>
          </a:p>
        </c:txPr>
      </c:dTable>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Sheet7!$A$1</c:f>
              <c:strCache>
                <c:ptCount val="1"/>
                <c:pt idx="0">
                  <c:v>American Indian or Alaska Native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Sheet7!$B$1</c:f>
              <c:numCache>
                <c:formatCode>0.00%</c:formatCode>
                <c:ptCount val="1"/>
                <c:pt idx="0">
                  <c:v>0.67849999999999999</c:v>
                </c:pt>
              </c:numCache>
            </c:numRef>
          </c:val>
        </c:ser>
        <c:ser>
          <c:idx val="1"/>
          <c:order val="1"/>
          <c:tx>
            <c:strRef>
              <c:f>Sheet7!$A$2</c:f>
              <c:strCache>
                <c:ptCount val="1"/>
                <c:pt idx="0">
                  <c:v>Asian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Sheet7!$B$2</c:f>
              <c:numCache>
                <c:formatCode>0.00%</c:formatCode>
                <c:ptCount val="1"/>
                <c:pt idx="0">
                  <c:v>0.26040000000000002</c:v>
                </c:pt>
              </c:numCache>
            </c:numRef>
          </c:val>
        </c:ser>
        <c:ser>
          <c:idx val="2"/>
          <c:order val="2"/>
          <c:tx>
            <c:strRef>
              <c:f>Sheet7!$A$3</c:f>
              <c:strCache>
                <c:ptCount val="1"/>
                <c:pt idx="0">
                  <c:v>Black/African American</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Sheet7!$B$3</c:f>
              <c:numCache>
                <c:formatCode>0.00%</c:formatCode>
                <c:ptCount val="1"/>
                <c:pt idx="0">
                  <c:v>0.5302</c:v>
                </c:pt>
              </c:numCache>
            </c:numRef>
          </c:val>
        </c:ser>
        <c:ser>
          <c:idx val="3"/>
          <c:order val="3"/>
          <c:tx>
            <c:strRef>
              <c:f>Sheet7!$A$4</c:f>
              <c:strCache>
                <c:ptCount val="1"/>
                <c:pt idx="0">
                  <c:v>Hispanic</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Sheet7!$B$4</c:f>
              <c:numCache>
                <c:formatCode>0.00%</c:formatCode>
                <c:ptCount val="1"/>
                <c:pt idx="0">
                  <c:v>0.28439999999999999</c:v>
                </c:pt>
              </c:numCache>
            </c:numRef>
          </c:val>
        </c:ser>
        <c:ser>
          <c:idx val="4"/>
          <c:order val="4"/>
          <c:tx>
            <c:strRef>
              <c:f>Sheet7!$A$5</c:f>
              <c:strCache>
                <c:ptCount val="1"/>
                <c:pt idx="0">
                  <c:v>Native Hawaiian or Other PI</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Sheet7!$B$5</c:f>
              <c:numCache>
                <c:formatCode>0.00%</c:formatCode>
                <c:ptCount val="1"/>
                <c:pt idx="0">
                  <c:v>0.23799999999999999</c:v>
                </c:pt>
              </c:numCache>
            </c:numRef>
          </c:val>
        </c:ser>
        <c:ser>
          <c:idx val="5"/>
          <c:order val="5"/>
          <c:tx>
            <c:strRef>
              <c:f>Sheet7!$A$6</c:f>
              <c:strCache>
                <c:ptCount val="1"/>
                <c:pt idx="0">
                  <c:v>Other Ethnicity or Race/Multicultural</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Sheet7!$B$6</c:f>
              <c:numCache>
                <c:formatCode>0.00%</c:formatCode>
                <c:ptCount val="1"/>
                <c:pt idx="0">
                  <c:v>0.35160000000000002</c:v>
                </c:pt>
              </c:numCache>
            </c:numRef>
          </c:val>
        </c:ser>
        <c:ser>
          <c:idx val="6"/>
          <c:order val="6"/>
          <c:tx>
            <c:strRef>
              <c:f>Sheet7!$A$7</c:f>
              <c:strCache>
                <c:ptCount val="1"/>
                <c:pt idx="0">
                  <c:v>White</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Sheet7!$B$7</c:f>
              <c:numCache>
                <c:formatCode>0.00%</c:formatCode>
                <c:ptCount val="1"/>
                <c:pt idx="0">
                  <c:v>0.626</c:v>
                </c:pt>
              </c:numCache>
            </c:numRef>
          </c:val>
        </c:ser>
        <c:dLbls>
          <c:dLblPos val="outEnd"/>
          <c:showLegendKey val="0"/>
          <c:showVal val="1"/>
          <c:showCatName val="0"/>
          <c:showSerName val="0"/>
          <c:showPercent val="0"/>
          <c:showBubbleSize val="0"/>
        </c:dLbls>
        <c:gapWidth val="219"/>
        <c:overlap val="-27"/>
        <c:axId val="243574656"/>
        <c:axId val="243575048"/>
      </c:barChart>
      <c:catAx>
        <c:axId val="243574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3575048"/>
        <c:crosses val="autoZero"/>
        <c:auto val="1"/>
        <c:lblAlgn val="ctr"/>
        <c:lblOffset val="100"/>
        <c:noMultiLvlLbl val="0"/>
      </c:catAx>
      <c:valAx>
        <c:axId val="24357504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35746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341">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1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15.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18.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2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0">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6.xml><?xml version="1.0" encoding="utf-8"?>
<cs:chartStyle xmlns:cs="http://schemas.microsoft.com/office/drawing/2012/chartStyle" xmlns:a="http://schemas.openxmlformats.org/drawingml/2006/main" id="294">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dk1">
            <a:lumMod val="50000"/>
            <a:lumOff val="50000"/>
          </a:schemeClr>
        </a:solidFill>
        <a:round/>
      </a:ln>
    </cs:spPr>
  </cs:gridlineMajor>
  <cs:gridlineMinor>
    <cs:lnRef idx="0"/>
    <cs:fillRef idx="0"/>
    <cs:effectRef idx="0"/>
    <cs:fontRef idx="minor">
      <a:schemeClr val="tx1"/>
    </cs:fontRef>
    <cs:spPr>
      <a:ln>
        <a:solidFill>
          <a:schemeClr val="dk1">
            <a:lumMod val="60000"/>
            <a:lumOff val="40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7.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30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C96A78-1227-4E05-A9E5-58819A7F0D40}" type="datetimeFigureOut">
              <a:rPr lang="en-US" smtClean="0"/>
              <a:t>3/20/2019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2F0D8B-EC94-4834-B1D8-6EC285D754D8}" type="slidenum">
              <a:rPr lang="en-US" smtClean="0"/>
              <a:t>‹#›</a:t>
            </a:fld>
            <a:endParaRPr lang="en-US"/>
          </a:p>
        </p:txBody>
      </p:sp>
    </p:spTree>
    <p:extLst>
      <p:ext uri="{BB962C8B-B14F-4D97-AF65-F5344CB8AC3E}">
        <p14:creationId xmlns:p14="http://schemas.microsoft.com/office/powerpoint/2010/main" val="1480666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FC5055D-582B-4943-BABA-CC9770C07991}"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3893577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FC5055D-582B-4943-BABA-CC9770C07991}"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592837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3CE259-8A33-45D5-A861-A8BC7B6F3183}" type="datetimeFigureOut">
              <a:rPr lang="en-US" smtClean="0"/>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5247B8-1EC0-4176-8681-B21B39E27E3D}" type="slidenum">
              <a:rPr lang="en-US" smtClean="0"/>
              <a:t>‹#›</a:t>
            </a:fld>
            <a:endParaRPr lang="en-US"/>
          </a:p>
        </p:txBody>
      </p:sp>
    </p:spTree>
    <p:extLst>
      <p:ext uri="{BB962C8B-B14F-4D97-AF65-F5344CB8AC3E}">
        <p14:creationId xmlns:p14="http://schemas.microsoft.com/office/powerpoint/2010/main" val="1017516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3CE259-8A33-45D5-A861-A8BC7B6F3183}" type="datetimeFigureOut">
              <a:rPr lang="en-US" smtClean="0"/>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5247B8-1EC0-4176-8681-B21B39E27E3D}" type="slidenum">
              <a:rPr lang="en-US" smtClean="0"/>
              <a:t>‹#›</a:t>
            </a:fld>
            <a:endParaRPr lang="en-US"/>
          </a:p>
        </p:txBody>
      </p:sp>
    </p:spTree>
    <p:extLst>
      <p:ext uri="{BB962C8B-B14F-4D97-AF65-F5344CB8AC3E}">
        <p14:creationId xmlns:p14="http://schemas.microsoft.com/office/powerpoint/2010/main" val="209181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3CE259-8A33-45D5-A861-A8BC7B6F3183}" type="datetimeFigureOut">
              <a:rPr lang="en-US" smtClean="0"/>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5247B8-1EC0-4176-8681-B21B39E27E3D}" type="slidenum">
              <a:rPr lang="en-US" smtClean="0"/>
              <a:t>‹#›</a:t>
            </a:fld>
            <a:endParaRPr lang="en-US"/>
          </a:p>
        </p:txBody>
      </p:sp>
    </p:spTree>
    <p:extLst>
      <p:ext uri="{BB962C8B-B14F-4D97-AF65-F5344CB8AC3E}">
        <p14:creationId xmlns:p14="http://schemas.microsoft.com/office/powerpoint/2010/main" val="24302800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54904C4-6A17-4846-A558-52CC2B851368}" type="datetimeFigureOut">
              <a:rPr lang="en-US" smtClean="0">
                <a:solidFill>
                  <a:prstClr val="black">
                    <a:tint val="75000"/>
                  </a:prstClr>
                </a:solidFill>
              </a:rPr>
              <a:pPr/>
              <a:t>3/20/2019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B02267E-B041-474D-8808-8503E17715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357336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4904C4-6A17-4846-A558-52CC2B851368}" type="datetimeFigureOut">
              <a:rPr lang="en-US" smtClean="0">
                <a:solidFill>
                  <a:prstClr val="black">
                    <a:tint val="75000"/>
                  </a:prstClr>
                </a:solidFill>
              </a:rPr>
              <a:pPr/>
              <a:t>3/20/2019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B02267E-B041-474D-8808-8503E17715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162451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4904C4-6A17-4846-A558-52CC2B851368}" type="datetimeFigureOut">
              <a:rPr lang="en-US" smtClean="0">
                <a:solidFill>
                  <a:prstClr val="black">
                    <a:tint val="75000"/>
                  </a:prstClr>
                </a:solidFill>
              </a:rPr>
              <a:pPr/>
              <a:t>3/20/2019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B02267E-B041-474D-8808-8503E17715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983882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54904C4-6A17-4846-A558-52CC2B851368}" type="datetimeFigureOut">
              <a:rPr lang="en-US" smtClean="0">
                <a:solidFill>
                  <a:prstClr val="black">
                    <a:tint val="75000"/>
                  </a:prstClr>
                </a:solidFill>
              </a:rPr>
              <a:pPr/>
              <a:t>3/20/2019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B02267E-B041-474D-8808-8503E17715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22285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54904C4-6A17-4846-A558-52CC2B851368}" type="datetimeFigureOut">
              <a:rPr lang="en-US" smtClean="0">
                <a:solidFill>
                  <a:prstClr val="black">
                    <a:tint val="75000"/>
                  </a:prstClr>
                </a:solidFill>
              </a:rPr>
              <a:pPr/>
              <a:t>3/20/2019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B02267E-B041-474D-8808-8503E17715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8440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54904C4-6A17-4846-A558-52CC2B851368}" type="datetimeFigureOut">
              <a:rPr lang="en-US" smtClean="0">
                <a:solidFill>
                  <a:prstClr val="black">
                    <a:tint val="75000"/>
                  </a:prstClr>
                </a:solidFill>
              </a:rPr>
              <a:pPr/>
              <a:t>3/20/2019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B02267E-B041-474D-8808-8503E17715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928597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4904C4-6A17-4846-A558-52CC2B851368}" type="datetimeFigureOut">
              <a:rPr lang="en-US" smtClean="0">
                <a:solidFill>
                  <a:prstClr val="black">
                    <a:tint val="75000"/>
                  </a:prstClr>
                </a:solidFill>
              </a:rPr>
              <a:pPr/>
              <a:t>3/20/2019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B02267E-B041-474D-8808-8503E17715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089555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4904C4-6A17-4846-A558-52CC2B851368}" type="datetimeFigureOut">
              <a:rPr lang="en-US" smtClean="0">
                <a:solidFill>
                  <a:prstClr val="black">
                    <a:tint val="75000"/>
                  </a:prstClr>
                </a:solidFill>
              </a:rPr>
              <a:pPr/>
              <a:t>3/20/2019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B02267E-B041-474D-8808-8503E17715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95879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3CE259-8A33-45D5-A861-A8BC7B6F3183}" type="datetimeFigureOut">
              <a:rPr lang="en-US" smtClean="0"/>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5247B8-1EC0-4176-8681-B21B39E27E3D}" type="slidenum">
              <a:rPr lang="en-US" smtClean="0"/>
              <a:t>‹#›</a:t>
            </a:fld>
            <a:endParaRPr lang="en-US"/>
          </a:p>
        </p:txBody>
      </p:sp>
    </p:spTree>
    <p:extLst>
      <p:ext uri="{BB962C8B-B14F-4D97-AF65-F5344CB8AC3E}">
        <p14:creationId xmlns:p14="http://schemas.microsoft.com/office/powerpoint/2010/main" val="29209710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4904C4-6A17-4846-A558-52CC2B851368}" type="datetimeFigureOut">
              <a:rPr lang="en-US" smtClean="0">
                <a:solidFill>
                  <a:prstClr val="black">
                    <a:tint val="75000"/>
                  </a:prstClr>
                </a:solidFill>
              </a:rPr>
              <a:pPr/>
              <a:t>3/20/2019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B02267E-B041-474D-8808-8503E17715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079982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4904C4-6A17-4846-A558-52CC2B851368}" type="datetimeFigureOut">
              <a:rPr lang="en-US" smtClean="0">
                <a:solidFill>
                  <a:prstClr val="black">
                    <a:tint val="75000"/>
                  </a:prstClr>
                </a:solidFill>
              </a:rPr>
              <a:pPr/>
              <a:t>3/20/2019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B02267E-B041-474D-8808-8503E17715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673907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4904C4-6A17-4846-A558-52CC2B851368}" type="datetimeFigureOut">
              <a:rPr lang="en-US" smtClean="0">
                <a:solidFill>
                  <a:prstClr val="black">
                    <a:tint val="75000"/>
                  </a:prstClr>
                </a:solidFill>
              </a:rPr>
              <a:pPr/>
              <a:t>3/20/2019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B02267E-B041-474D-8808-8503E17715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397205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BA6A51-BD51-4999-9D3D-BA1EF00CBB71}" type="datetimeFigureOut">
              <a:rPr lang="en-US" smtClean="0">
                <a:solidFill>
                  <a:prstClr val="black">
                    <a:tint val="75000"/>
                  </a:prstClr>
                </a:solidFill>
              </a:rPr>
              <a:pPr/>
              <a:t>3/20/2019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19D2BC-E2B0-45BD-B3E4-79D4C2A11D2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298964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BA6A51-BD51-4999-9D3D-BA1EF00CBB71}" type="datetimeFigureOut">
              <a:rPr lang="en-US" smtClean="0">
                <a:solidFill>
                  <a:prstClr val="black">
                    <a:tint val="75000"/>
                  </a:prstClr>
                </a:solidFill>
              </a:rPr>
              <a:pPr/>
              <a:t>3/20/2019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19D2BC-E2B0-45BD-B3E4-79D4C2A11D2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672199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BA6A51-BD51-4999-9D3D-BA1EF00CBB71}" type="datetimeFigureOut">
              <a:rPr lang="en-US" smtClean="0">
                <a:solidFill>
                  <a:prstClr val="black">
                    <a:tint val="75000"/>
                  </a:prstClr>
                </a:solidFill>
              </a:rPr>
              <a:pPr/>
              <a:t>3/20/2019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19D2BC-E2B0-45BD-B3E4-79D4C2A11D2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8544399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BA6A51-BD51-4999-9D3D-BA1EF00CBB71}" type="datetimeFigureOut">
              <a:rPr lang="en-US" smtClean="0">
                <a:solidFill>
                  <a:prstClr val="black">
                    <a:tint val="75000"/>
                  </a:prstClr>
                </a:solidFill>
              </a:rPr>
              <a:pPr/>
              <a:t>3/20/2019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C19D2BC-E2B0-45BD-B3E4-79D4C2A11D2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612914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BA6A51-BD51-4999-9D3D-BA1EF00CBB71}" type="datetimeFigureOut">
              <a:rPr lang="en-US" smtClean="0">
                <a:solidFill>
                  <a:prstClr val="black">
                    <a:tint val="75000"/>
                  </a:prstClr>
                </a:solidFill>
              </a:rPr>
              <a:pPr/>
              <a:t>3/20/2019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C19D2BC-E2B0-45BD-B3E4-79D4C2A11D2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138301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BA6A51-BD51-4999-9D3D-BA1EF00CBB71}" type="datetimeFigureOut">
              <a:rPr lang="en-US" smtClean="0">
                <a:solidFill>
                  <a:prstClr val="black">
                    <a:tint val="75000"/>
                  </a:prstClr>
                </a:solidFill>
              </a:rPr>
              <a:pPr/>
              <a:t>3/20/2019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C19D2BC-E2B0-45BD-B3E4-79D4C2A11D2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011175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BA6A51-BD51-4999-9D3D-BA1EF00CBB71}" type="datetimeFigureOut">
              <a:rPr lang="en-US" smtClean="0">
                <a:solidFill>
                  <a:prstClr val="black">
                    <a:tint val="75000"/>
                  </a:prstClr>
                </a:solidFill>
              </a:rPr>
              <a:pPr/>
              <a:t>3/20/2019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C19D2BC-E2B0-45BD-B3E4-79D4C2A11D2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42016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3CE259-8A33-45D5-A861-A8BC7B6F3183}" type="datetimeFigureOut">
              <a:rPr lang="en-US" smtClean="0"/>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5247B8-1EC0-4176-8681-B21B39E27E3D}" type="slidenum">
              <a:rPr lang="en-US" smtClean="0"/>
              <a:t>‹#›</a:t>
            </a:fld>
            <a:endParaRPr lang="en-US"/>
          </a:p>
        </p:txBody>
      </p:sp>
    </p:spTree>
    <p:extLst>
      <p:ext uri="{BB962C8B-B14F-4D97-AF65-F5344CB8AC3E}">
        <p14:creationId xmlns:p14="http://schemas.microsoft.com/office/powerpoint/2010/main" val="128000560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BA6A51-BD51-4999-9D3D-BA1EF00CBB71}" type="datetimeFigureOut">
              <a:rPr lang="en-US" smtClean="0">
                <a:solidFill>
                  <a:prstClr val="black">
                    <a:tint val="75000"/>
                  </a:prstClr>
                </a:solidFill>
              </a:rPr>
              <a:pPr/>
              <a:t>3/20/2019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C19D2BC-E2B0-45BD-B3E4-79D4C2A11D2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798723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BA6A51-BD51-4999-9D3D-BA1EF00CBB71}" type="datetimeFigureOut">
              <a:rPr lang="en-US" smtClean="0">
                <a:solidFill>
                  <a:prstClr val="black">
                    <a:tint val="75000"/>
                  </a:prstClr>
                </a:solidFill>
              </a:rPr>
              <a:pPr/>
              <a:t>3/20/2019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C19D2BC-E2B0-45BD-B3E4-79D4C2A11D2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65527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BA6A51-BD51-4999-9D3D-BA1EF00CBB71}" type="datetimeFigureOut">
              <a:rPr lang="en-US" smtClean="0">
                <a:solidFill>
                  <a:prstClr val="black">
                    <a:tint val="75000"/>
                  </a:prstClr>
                </a:solidFill>
              </a:rPr>
              <a:pPr/>
              <a:t>3/20/2019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19D2BC-E2B0-45BD-B3E4-79D4C2A11D2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7518964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BA6A51-BD51-4999-9D3D-BA1EF00CBB71}" type="datetimeFigureOut">
              <a:rPr lang="en-US" smtClean="0">
                <a:solidFill>
                  <a:prstClr val="black">
                    <a:tint val="75000"/>
                  </a:prstClr>
                </a:solidFill>
              </a:rPr>
              <a:pPr/>
              <a:t>3/20/2019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19D2BC-E2B0-45BD-B3E4-79D4C2A11D2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25318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3CE259-8A33-45D5-A861-A8BC7B6F3183}" type="datetimeFigureOut">
              <a:rPr lang="en-US" smtClean="0"/>
              <a:t>3/20/2019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5247B8-1EC0-4176-8681-B21B39E27E3D}" type="slidenum">
              <a:rPr lang="en-US" smtClean="0"/>
              <a:t>‹#›</a:t>
            </a:fld>
            <a:endParaRPr lang="en-US"/>
          </a:p>
        </p:txBody>
      </p:sp>
    </p:spTree>
    <p:extLst>
      <p:ext uri="{BB962C8B-B14F-4D97-AF65-F5344CB8AC3E}">
        <p14:creationId xmlns:p14="http://schemas.microsoft.com/office/powerpoint/2010/main" val="1928458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3CE259-8A33-45D5-A861-A8BC7B6F3183}" type="datetimeFigureOut">
              <a:rPr lang="en-US" smtClean="0"/>
              <a:t>3/20/2019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5247B8-1EC0-4176-8681-B21B39E27E3D}" type="slidenum">
              <a:rPr lang="en-US" smtClean="0"/>
              <a:t>‹#›</a:t>
            </a:fld>
            <a:endParaRPr lang="en-US"/>
          </a:p>
        </p:txBody>
      </p:sp>
    </p:spTree>
    <p:extLst>
      <p:ext uri="{BB962C8B-B14F-4D97-AF65-F5344CB8AC3E}">
        <p14:creationId xmlns:p14="http://schemas.microsoft.com/office/powerpoint/2010/main" val="4081756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3CE259-8A33-45D5-A861-A8BC7B6F3183}" type="datetimeFigureOut">
              <a:rPr lang="en-US" smtClean="0"/>
              <a:t>3/20/2019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5247B8-1EC0-4176-8681-B21B39E27E3D}" type="slidenum">
              <a:rPr lang="en-US" smtClean="0"/>
              <a:t>‹#›</a:t>
            </a:fld>
            <a:endParaRPr lang="en-US"/>
          </a:p>
        </p:txBody>
      </p:sp>
    </p:spTree>
    <p:extLst>
      <p:ext uri="{BB962C8B-B14F-4D97-AF65-F5344CB8AC3E}">
        <p14:creationId xmlns:p14="http://schemas.microsoft.com/office/powerpoint/2010/main" val="2585638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3CE259-8A33-45D5-A861-A8BC7B6F3183}" type="datetimeFigureOut">
              <a:rPr lang="en-US" smtClean="0"/>
              <a:t>3/20/2019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5247B8-1EC0-4176-8681-B21B39E27E3D}" type="slidenum">
              <a:rPr lang="en-US" smtClean="0"/>
              <a:t>‹#›</a:t>
            </a:fld>
            <a:endParaRPr lang="en-US"/>
          </a:p>
        </p:txBody>
      </p:sp>
    </p:spTree>
    <p:extLst>
      <p:ext uri="{BB962C8B-B14F-4D97-AF65-F5344CB8AC3E}">
        <p14:creationId xmlns:p14="http://schemas.microsoft.com/office/powerpoint/2010/main" val="3351259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3CE259-8A33-45D5-A861-A8BC7B6F3183}" type="datetimeFigureOut">
              <a:rPr lang="en-US" smtClean="0"/>
              <a:t>3/20/2019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5247B8-1EC0-4176-8681-B21B39E27E3D}" type="slidenum">
              <a:rPr lang="en-US" smtClean="0"/>
              <a:t>‹#›</a:t>
            </a:fld>
            <a:endParaRPr lang="en-US"/>
          </a:p>
        </p:txBody>
      </p:sp>
    </p:spTree>
    <p:extLst>
      <p:ext uri="{BB962C8B-B14F-4D97-AF65-F5344CB8AC3E}">
        <p14:creationId xmlns:p14="http://schemas.microsoft.com/office/powerpoint/2010/main" val="3604764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3CE259-8A33-45D5-A861-A8BC7B6F3183}" type="datetimeFigureOut">
              <a:rPr lang="en-US" smtClean="0"/>
              <a:t>3/20/2019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5247B8-1EC0-4176-8681-B21B39E27E3D}" type="slidenum">
              <a:rPr lang="en-US" smtClean="0"/>
              <a:t>‹#›</a:t>
            </a:fld>
            <a:endParaRPr lang="en-US"/>
          </a:p>
        </p:txBody>
      </p:sp>
    </p:spTree>
    <p:extLst>
      <p:ext uri="{BB962C8B-B14F-4D97-AF65-F5344CB8AC3E}">
        <p14:creationId xmlns:p14="http://schemas.microsoft.com/office/powerpoint/2010/main" val="3730326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3CE259-8A33-45D5-A861-A8BC7B6F3183}" type="datetimeFigureOut">
              <a:rPr lang="en-US" smtClean="0"/>
              <a:t>3/20/2019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5247B8-1EC0-4176-8681-B21B39E27E3D}" type="slidenum">
              <a:rPr lang="en-US" smtClean="0"/>
              <a:t>‹#›</a:t>
            </a:fld>
            <a:endParaRPr lang="en-US"/>
          </a:p>
        </p:txBody>
      </p:sp>
    </p:spTree>
    <p:extLst>
      <p:ext uri="{BB962C8B-B14F-4D97-AF65-F5344CB8AC3E}">
        <p14:creationId xmlns:p14="http://schemas.microsoft.com/office/powerpoint/2010/main" val="530574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4904C4-6A17-4846-A558-52CC2B851368}" type="datetimeFigureOut">
              <a:rPr lang="en-US" smtClean="0">
                <a:solidFill>
                  <a:prstClr val="black">
                    <a:tint val="75000"/>
                  </a:prstClr>
                </a:solidFill>
              </a:rPr>
              <a:pPr/>
              <a:t>3/20/2019</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02267E-B041-474D-8808-8503E17715E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477110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BA6A51-BD51-4999-9D3D-BA1EF00CBB71}" type="datetimeFigureOut">
              <a:rPr lang="en-US" smtClean="0">
                <a:solidFill>
                  <a:prstClr val="black">
                    <a:tint val="75000"/>
                  </a:prstClr>
                </a:solidFill>
              </a:rPr>
              <a:pPr/>
              <a:t>3/20/2019</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19D2BC-E2B0-45BD-B3E4-79D4C2A11D2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0318383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0.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96348" y="695236"/>
            <a:ext cx="11171582" cy="809452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algn="ctr"/>
            <a:r>
              <a:rPr lang="en-US" sz="4400" b="1" dirty="0" smtClean="0">
                <a:solidFill>
                  <a:srgbClr val="00B050"/>
                </a:solidFill>
              </a:rPr>
              <a:t>Purchase of Services Expenditure </a:t>
            </a:r>
          </a:p>
          <a:p>
            <a:pPr algn="ctr"/>
            <a:r>
              <a:rPr lang="en-US" sz="4400" b="1" dirty="0" smtClean="0">
                <a:solidFill>
                  <a:srgbClr val="00B050"/>
                </a:solidFill>
              </a:rPr>
              <a:t>by Diagnosis, Ethnicity, Language, Residence and Age</a:t>
            </a:r>
            <a:br>
              <a:rPr lang="en-US" sz="4400" b="1" dirty="0" smtClean="0">
                <a:solidFill>
                  <a:srgbClr val="00B050"/>
                </a:solidFill>
              </a:rPr>
            </a:br>
            <a:r>
              <a:rPr lang="en-US" sz="4400" b="1" dirty="0" smtClean="0">
                <a:solidFill>
                  <a:srgbClr val="00B050"/>
                </a:solidFill>
              </a:rPr>
              <a:t>FY 2017-2018</a:t>
            </a:r>
          </a:p>
          <a:p>
            <a:pPr algn="ctr"/>
            <a:endParaRPr lang="en-US" sz="4400" dirty="0">
              <a:solidFill>
                <a:srgbClr val="00B050"/>
              </a:solidFill>
            </a:endParaRPr>
          </a:p>
          <a:p>
            <a:pPr algn="ctr"/>
            <a:endParaRPr lang="en-US" sz="4400" dirty="0" smtClean="0">
              <a:solidFill>
                <a:srgbClr val="00B050"/>
              </a:solidFill>
            </a:endParaRPr>
          </a:p>
          <a:p>
            <a:pPr algn="ctr"/>
            <a:r>
              <a:rPr lang="en-US" sz="4400" b="1" dirty="0" smtClean="0">
                <a:solidFill>
                  <a:srgbClr val="00B050"/>
                </a:solidFill>
              </a:rPr>
              <a:t>Regional Center of the East Bay</a:t>
            </a:r>
          </a:p>
          <a:p>
            <a:pPr algn="ctr"/>
            <a:r>
              <a:rPr lang="en-US" sz="4400" b="1" dirty="0" smtClean="0">
                <a:solidFill>
                  <a:srgbClr val="00B050"/>
                </a:solidFill>
              </a:rPr>
              <a:t>Public Meetings</a:t>
            </a:r>
          </a:p>
          <a:p>
            <a:pPr algn="ctr"/>
            <a:r>
              <a:rPr lang="en-US" sz="4400" b="1" dirty="0" smtClean="0">
                <a:solidFill>
                  <a:srgbClr val="00B050"/>
                </a:solidFill>
              </a:rPr>
              <a:t> 2019</a:t>
            </a:r>
          </a:p>
          <a:p>
            <a:pPr algn="ctr"/>
            <a:endParaRPr lang="en-US" sz="4400" dirty="0">
              <a:solidFill>
                <a:prstClr val="black"/>
              </a:solidFill>
            </a:endParaRPr>
          </a:p>
          <a:p>
            <a:pPr algn="ctr"/>
            <a:endParaRPr lang="en-US" sz="4400" dirty="0" smtClean="0">
              <a:solidFill>
                <a:prstClr val="black"/>
              </a:solidFill>
            </a:endParaRPr>
          </a:p>
          <a:p>
            <a:pPr algn="ctr"/>
            <a:r>
              <a:rPr lang="en-US" dirty="0" smtClean="0">
                <a:solidFill>
                  <a:prstClr val="black"/>
                </a:solidFill>
              </a:rPr>
              <a:t/>
            </a:r>
            <a:br>
              <a:rPr lang="en-US" dirty="0" smtClean="0">
                <a:solidFill>
                  <a:prstClr val="black"/>
                </a:solidFill>
              </a:rPr>
            </a:br>
            <a:endParaRPr lang="en-US" dirty="0">
              <a:solidFill>
                <a:prstClr val="black"/>
              </a:solidFill>
            </a:endParaRPr>
          </a:p>
        </p:txBody>
      </p:sp>
    </p:spTree>
    <p:extLst>
      <p:ext uri="{BB962C8B-B14F-4D97-AF65-F5344CB8AC3E}">
        <p14:creationId xmlns:p14="http://schemas.microsoft.com/office/powerpoint/2010/main" val="12525623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5400" b="1" dirty="0">
                <a:solidFill>
                  <a:srgbClr val="C00000"/>
                </a:solidFill>
              </a:rPr>
              <a:t>RCEB and Our Community</a:t>
            </a:r>
          </a:p>
        </p:txBody>
      </p:sp>
      <p:sp>
        <p:nvSpPr>
          <p:cNvPr id="3" name="Content Placeholder 2"/>
          <p:cNvSpPr>
            <a:spLocks noGrp="1"/>
          </p:cNvSpPr>
          <p:nvPr>
            <p:ph idx="1"/>
          </p:nvPr>
        </p:nvSpPr>
        <p:spPr/>
        <p:txBody>
          <a:bodyPr>
            <a:normAutofit/>
          </a:bodyPr>
          <a:lstStyle/>
          <a:p>
            <a:r>
              <a:rPr lang="en-US" dirty="0" smtClean="0"/>
              <a:t>One of 21 regional centers in California</a:t>
            </a:r>
          </a:p>
          <a:p>
            <a:r>
              <a:rPr lang="en-US" dirty="0" smtClean="0"/>
              <a:t>Serves Alameda and Contra Costa County</a:t>
            </a:r>
          </a:p>
          <a:p>
            <a:r>
              <a:rPr lang="en-US" dirty="0" smtClean="0"/>
              <a:t>The data in this report reflects 22.032 consumers. These are consumers who were served by RCEB at any time in the 2017/2018 fiscal year.  Some of those consumers may have moved out of our or into our area at any time during the year.</a:t>
            </a:r>
          </a:p>
        </p:txBody>
      </p:sp>
    </p:spTree>
    <p:extLst>
      <p:ext uri="{BB962C8B-B14F-4D97-AF65-F5344CB8AC3E}">
        <p14:creationId xmlns:p14="http://schemas.microsoft.com/office/powerpoint/2010/main" val="42050484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4142055177"/>
              </p:ext>
            </p:extLst>
          </p:nvPr>
        </p:nvGraphicFramePr>
        <p:xfrm>
          <a:off x="499621" y="131974"/>
          <a:ext cx="11001080" cy="639137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96699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326724405"/>
              </p:ext>
            </p:extLst>
          </p:nvPr>
        </p:nvGraphicFramePr>
        <p:xfrm>
          <a:off x="669303" y="339365"/>
          <a:ext cx="10435471" cy="605200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121836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334983442"/>
              </p:ext>
            </p:extLst>
          </p:nvPr>
        </p:nvGraphicFramePr>
        <p:xfrm>
          <a:off x="5997574" y="1041621"/>
          <a:ext cx="5839708" cy="518949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p:cNvGraphicFramePr>
            <a:graphicFrameLocks/>
          </p:cNvGraphicFramePr>
          <p:nvPr>
            <p:extLst>
              <p:ext uri="{D42A27DB-BD31-4B8C-83A1-F6EECF244321}">
                <p14:modId xmlns:p14="http://schemas.microsoft.com/office/powerpoint/2010/main" val="1232729824"/>
              </p:ext>
            </p:extLst>
          </p:nvPr>
        </p:nvGraphicFramePr>
        <p:xfrm>
          <a:off x="329939" y="1681163"/>
          <a:ext cx="5354424" cy="4154029"/>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3"/>
          <p:cNvSpPr>
            <a:spLocks noGrp="1"/>
          </p:cNvSpPr>
          <p:nvPr>
            <p:ph type="title"/>
          </p:nvPr>
        </p:nvSpPr>
        <p:spPr>
          <a:xfrm>
            <a:off x="839787" y="71977"/>
            <a:ext cx="10515600" cy="890132"/>
          </a:xfrm>
        </p:spPr>
        <p:txBody>
          <a:bodyPr/>
          <a:lstStyle/>
          <a:p>
            <a:pPr algn="ctr"/>
            <a:r>
              <a:rPr lang="en-US" b="1" dirty="0" smtClean="0">
                <a:solidFill>
                  <a:srgbClr val="C00000"/>
                </a:solidFill>
              </a:rPr>
              <a:t>RCEB YEAR TO YEAR</a:t>
            </a:r>
            <a:endParaRPr lang="en-US" b="1" dirty="0">
              <a:solidFill>
                <a:srgbClr val="C00000"/>
              </a:solidFill>
            </a:endParaRPr>
          </a:p>
        </p:txBody>
      </p:sp>
      <p:sp>
        <p:nvSpPr>
          <p:cNvPr id="5" name="Text Placeholder 4"/>
          <p:cNvSpPr>
            <a:spLocks noGrp="1"/>
          </p:cNvSpPr>
          <p:nvPr>
            <p:ph type="body" idx="1"/>
          </p:nvPr>
        </p:nvSpPr>
        <p:spPr>
          <a:xfrm>
            <a:off x="839787" y="1596321"/>
            <a:ext cx="5157787" cy="515283"/>
          </a:xfrm>
        </p:spPr>
        <p:txBody>
          <a:bodyPr/>
          <a:lstStyle/>
          <a:p>
            <a:r>
              <a:rPr lang="en-US" dirty="0" smtClean="0"/>
              <a:t>2016 - 2017</a:t>
            </a:r>
            <a:endParaRPr lang="en-US" dirty="0"/>
          </a:p>
        </p:txBody>
      </p:sp>
      <p:sp>
        <p:nvSpPr>
          <p:cNvPr id="7" name="Text Placeholder 6"/>
          <p:cNvSpPr>
            <a:spLocks noGrp="1"/>
          </p:cNvSpPr>
          <p:nvPr>
            <p:ph type="body" sz="quarter" idx="3"/>
          </p:nvPr>
        </p:nvSpPr>
        <p:spPr/>
        <p:txBody>
          <a:bodyPr/>
          <a:lstStyle/>
          <a:p>
            <a:r>
              <a:rPr lang="en-US" dirty="0" smtClean="0"/>
              <a:t>2017-2018</a:t>
            </a:r>
            <a:endParaRPr lang="en-US" dirty="0"/>
          </a:p>
        </p:txBody>
      </p:sp>
    </p:spTree>
    <p:extLst>
      <p:ext uri="{BB962C8B-B14F-4D97-AF65-F5344CB8AC3E}">
        <p14:creationId xmlns:p14="http://schemas.microsoft.com/office/powerpoint/2010/main" val="28914441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3213388377"/>
              </p:ext>
            </p:extLst>
          </p:nvPr>
        </p:nvGraphicFramePr>
        <p:xfrm>
          <a:off x="445273" y="659958"/>
          <a:ext cx="11354463" cy="5907819"/>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1820849" y="0"/>
            <a:ext cx="8038769" cy="523220"/>
          </a:xfrm>
          <a:prstGeom prst="rect">
            <a:avLst/>
          </a:prstGeom>
          <a:noFill/>
        </p:spPr>
        <p:txBody>
          <a:bodyPr wrap="square" rtlCol="0">
            <a:spAutoFit/>
          </a:bodyPr>
          <a:lstStyle/>
          <a:p>
            <a:pPr algn="ctr"/>
            <a:r>
              <a:rPr lang="en-US" sz="2800" b="1" dirty="0" smtClean="0">
                <a:solidFill>
                  <a:srgbClr val="C00000"/>
                </a:solidFill>
              </a:rPr>
              <a:t>Comparison</a:t>
            </a:r>
            <a:r>
              <a:rPr lang="en-US" sz="2400" b="1" dirty="0" smtClean="0">
                <a:solidFill>
                  <a:srgbClr val="C00000"/>
                </a:solidFill>
              </a:rPr>
              <a:t> Early Start - Adults in 2017-2018</a:t>
            </a:r>
            <a:endParaRPr lang="en-US" sz="2400" b="1" dirty="0">
              <a:solidFill>
                <a:srgbClr val="C00000"/>
              </a:solidFill>
            </a:endParaRPr>
          </a:p>
        </p:txBody>
      </p:sp>
    </p:spTree>
    <p:extLst>
      <p:ext uri="{BB962C8B-B14F-4D97-AF65-F5344CB8AC3E}">
        <p14:creationId xmlns:p14="http://schemas.microsoft.com/office/powerpoint/2010/main" val="3249616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4"/>
          <p:cNvGraphicFramePr>
            <a:graphicFrameLocks/>
          </p:cNvGraphicFramePr>
          <p:nvPr>
            <p:extLst>
              <p:ext uri="{D42A27DB-BD31-4B8C-83A1-F6EECF244321}">
                <p14:modId xmlns:p14="http://schemas.microsoft.com/office/powerpoint/2010/main" val="4097826395"/>
              </p:ext>
            </p:extLst>
          </p:nvPr>
        </p:nvGraphicFramePr>
        <p:xfrm>
          <a:off x="609600" y="1126435"/>
          <a:ext cx="10972800" cy="5181599"/>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4072379" y="207390"/>
            <a:ext cx="5335572" cy="523220"/>
          </a:xfrm>
          <a:prstGeom prst="rect">
            <a:avLst/>
          </a:prstGeom>
          <a:noFill/>
        </p:spPr>
        <p:txBody>
          <a:bodyPr wrap="square" rtlCol="0">
            <a:spAutoFit/>
          </a:bodyPr>
          <a:lstStyle/>
          <a:p>
            <a:r>
              <a:rPr lang="en-US" sz="2800" b="1" dirty="0" smtClean="0">
                <a:solidFill>
                  <a:srgbClr val="C00000"/>
                </a:solidFill>
              </a:rPr>
              <a:t>LANGUAGE</a:t>
            </a:r>
            <a:r>
              <a:rPr lang="en-US" sz="2800" b="1" dirty="0" smtClean="0"/>
              <a:t> </a:t>
            </a:r>
            <a:r>
              <a:rPr lang="en-US" sz="2800" b="1" dirty="0" smtClean="0">
                <a:solidFill>
                  <a:srgbClr val="C00000"/>
                </a:solidFill>
              </a:rPr>
              <a:t>BY AGE 2016 - 2017</a:t>
            </a:r>
            <a:endParaRPr lang="en-US" sz="2800" b="1" dirty="0">
              <a:solidFill>
                <a:srgbClr val="C00000"/>
              </a:solidFill>
            </a:endParaRPr>
          </a:p>
        </p:txBody>
      </p:sp>
    </p:spTree>
    <p:extLst>
      <p:ext uri="{BB962C8B-B14F-4D97-AF65-F5344CB8AC3E}">
        <p14:creationId xmlns:p14="http://schemas.microsoft.com/office/powerpoint/2010/main" val="17738876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469062282"/>
              </p:ext>
            </p:extLst>
          </p:nvPr>
        </p:nvGraphicFramePr>
        <p:xfrm>
          <a:off x="480767" y="1187777"/>
          <a:ext cx="11123629" cy="5316718"/>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470581" y="103695"/>
            <a:ext cx="9662475" cy="1015663"/>
          </a:xfrm>
          <a:prstGeom prst="rect">
            <a:avLst/>
          </a:prstGeom>
          <a:noFill/>
        </p:spPr>
        <p:txBody>
          <a:bodyPr wrap="square" rtlCol="0">
            <a:spAutoFit/>
          </a:bodyPr>
          <a:lstStyle/>
          <a:p>
            <a:pPr algn="ctr"/>
            <a:r>
              <a:rPr lang="en-US" sz="6000" dirty="0" smtClean="0">
                <a:solidFill>
                  <a:srgbClr val="C00000"/>
                </a:solidFill>
              </a:rPr>
              <a:t>Language by Age 2017 - 2018</a:t>
            </a:r>
            <a:endParaRPr lang="en-US" sz="6000" dirty="0">
              <a:solidFill>
                <a:srgbClr val="C00000"/>
              </a:solidFill>
            </a:endParaRPr>
          </a:p>
        </p:txBody>
      </p:sp>
    </p:spTree>
    <p:extLst>
      <p:ext uri="{BB962C8B-B14F-4D97-AF65-F5344CB8AC3E}">
        <p14:creationId xmlns:p14="http://schemas.microsoft.com/office/powerpoint/2010/main" val="40483318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297" y="1"/>
            <a:ext cx="10515600" cy="826936"/>
          </a:xfrm>
        </p:spPr>
        <p:txBody>
          <a:bodyPr/>
          <a:lstStyle/>
          <a:p>
            <a:pPr algn="ctr"/>
            <a:r>
              <a:rPr lang="en-US" b="1" dirty="0" smtClean="0">
                <a:solidFill>
                  <a:srgbClr val="C00000"/>
                </a:solidFill>
              </a:rPr>
              <a:t>Overall Living at Home</a:t>
            </a:r>
            <a:endParaRPr lang="en-US" b="1" dirty="0">
              <a:solidFill>
                <a:srgbClr val="C00000"/>
              </a:solidFill>
            </a:endParaRPr>
          </a:p>
        </p:txBody>
      </p:sp>
      <p:graphicFrame>
        <p:nvGraphicFramePr>
          <p:cNvPr id="5" name="Chart 4"/>
          <p:cNvGraphicFramePr>
            <a:graphicFrameLocks/>
          </p:cNvGraphicFramePr>
          <p:nvPr>
            <p:extLst>
              <p:ext uri="{D42A27DB-BD31-4B8C-83A1-F6EECF244321}">
                <p14:modId xmlns:p14="http://schemas.microsoft.com/office/powerpoint/2010/main" val="868774489"/>
              </p:ext>
            </p:extLst>
          </p:nvPr>
        </p:nvGraphicFramePr>
        <p:xfrm>
          <a:off x="437323" y="826937"/>
          <a:ext cx="11289622" cy="54701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19627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395" y="0"/>
            <a:ext cx="10515600" cy="882595"/>
          </a:xfrm>
        </p:spPr>
        <p:txBody>
          <a:bodyPr/>
          <a:lstStyle/>
          <a:p>
            <a:pPr algn="ctr"/>
            <a:r>
              <a:rPr lang="en-US" b="1" dirty="0" smtClean="0">
                <a:solidFill>
                  <a:srgbClr val="C00000"/>
                </a:solidFill>
              </a:rPr>
              <a:t>Adults Living Out of Home</a:t>
            </a:r>
            <a:endParaRPr lang="en-US" b="1" dirty="0">
              <a:solidFill>
                <a:srgbClr val="C00000"/>
              </a:solidFill>
            </a:endParaRPr>
          </a:p>
        </p:txBody>
      </p:sp>
      <p:graphicFrame>
        <p:nvGraphicFramePr>
          <p:cNvPr id="4" name="Chart 3"/>
          <p:cNvGraphicFramePr>
            <a:graphicFrameLocks/>
          </p:cNvGraphicFramePr>
          <p:nvPr>
            <p:extLst>
              <p:ext uri="{D42A27DB-BD31-4B8C-83A1-F6EECF244321}">
                <p14:modId xmlns:p14="http://schemas.microsoft.com/office/powerpoint/2010/main" val="509178480"/>
              </p:ext>
            </p:extLst>
          </p:nvPr>
        </p:nvGraphicFramePr>
        <p:xfrm>
          <a:off x="914399" y="1033669"/>
          <a:ext cx="10797871" cy="547049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668810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6152" y="0"/>
            <a:ext cx="10515600" cy="747423"/>
          </a:xfrm>
        </p:spPr>
        <p:txBody>
          <a:bodyPr/>
          <a:lstStyle/>
          <a:p>
            <a:pPr algn="ctr"/>
            <a:r>
              <a:rPr lang="en-US" b="1" dirty="0" smtClean="0">
                <a:solidFill>
                  <a:srgbClr val="C00000"/>
                </a:solidFill>
              </a:rPr>
              <a:t>Living at Home</a:t>
            </a:r>
            <a:endParaRPr lang="en-US" b="1" dirty="0">
              <a:solidFill>
                <a:srgbClr val="C00000"/>
              </a:solidFill>
            </a:endParaRPr>
          </a:p>
        </p:txBody>
      </p:sp>
      <p:graphicFrame>
        <p:nvGraphicFramePr>
          <p:cNvPr id="3" name="Chart 2"/>
          <p:cNvGraphicFramePr>
            <a:graphicFrameLocks/>
          </p:cNvGraphicFramePr>
          <p:nvPr>
            <p:extLst>
              <p:ext uri="{D42A27DB-BD31-4B8C-83A1-F6EECF244321}">
                <p14:modId xmlns:p14="http://schemas.microsoft.com/office/powerpoint/2010/main" val="2584046084"/>
              </p:ext>
            </p:extLst>
          </p:nvPr>
        </p:nvGraphicFramePr>
        <p:xfrm>
          <a:off x="433633" y="747423"/>
          <a:ext cx="11302738" cy="572879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51389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sz="7300" b="1" dirty="0">
                <a:solidFill>
                  <a:srgbClr val="C00000"/>
                </a:solidFill>
              </a:rPr>
              <a:t>Why?</a:t>
            </a:r>
            <a:r>
              <a:rPr lang="en-US" b="1" dirty="0" smtClean="0">
                <a:solidFill>
                  <a:srgbClr val="C00000"/>
                </a:solidFill>
              </a:rPr>
              <a:t/>
            </a:r>
            <a:br>
              <a:rPr lang="en-US" b="1" dirty="0" smtClean="0">
                <a:solidFill>
                  <a:srgbClr val="C00000"/>
                </a:solidFill>
              </a:rPr>
            </a:br>
            <a:endParaRPr lang="en-US" b="1" dirty="0">
              <a:solidFill>
                <a:srgbClr val="C00000"/>
              </a:solidFill>
            </a:endParaRPr>
          </a:p>
        </p:txBody>
      </p:sp>
      <p:sp>
        <p:nvSpPr>
          <p:cNvPr id="3" name="Content Placeholder 2"/>
          <p:cNvSpPr>
            <a:spLocks noGrp="1"/>
          </p:cNvSpPr>
          <p:nvPr>
            <p:ph idx="1"/>
          </p:nvPr>
        </p:nvSpPr>
        <p:spPr>
          <a:xfrm>
            <a:off x="1981200" y="1371601"/>
            <a:ext cx="8229600" cy="4495801"/>
          </a:xfrm>
        </p:spPr>
        <p:txBody>
          <a:bodyPr>
            <a:normAutofit fontScale="62500" lnSpcReduction="20000"/>
          </a:bodyPr>
          <a:lstStyle/>
          <a:p>
            <a:endParaRPr lang="en-US" sz="3400" b="1" dirty="0"/>
          </a:p>
          <a:p>
            <a:r>
              <a:rPr lang="en-US" sz="3400" b="1" dirty="0"/>
              <a:t>Changes to the Lanterman Act – W &amp; I Code 4519.5 </a:t>
            </a:r>
          </a:p>
          <a:p>
            <a:r>
              <a:rPr lang="en-US" sz="3400" b="1" dirty="0"/>
              <a:t>Changes in the populations in both our community and in the state. </a:t>
            </a:r>
          </a:p>
          <a:p>
            <a:pPr lvl="2"/>
            <a:r>
              <a:rPr lang="en-US" sz="3400" b="1" dirty="0"/>
              <a:t>Diagnosis</a:t>
            </a:r>
          </a:p>
          <a:p>
            <a:pPr lvl="2"/>
            <a:r>
              <a:rPr lang="en-US" sz="3400" b="1" dirty="0"/>
              <a:t>Age</a:t>
            </a:r>
          </a:p>
          <a:p>
            <a:pPr lvl="2"/>
            <a:r>
              <a:rPr lang="en-US" sz="3400" b="1" dirty="0"/>
              <a:t>Ethnicity</a:t>
            </a:r>
          </a:p>
          <a:p>
            <a:pPr lvl="2"/>
            <a:r>
              <a:rPr lang="en-US" sz="3400" b="1" dirty="0"/>
              <a:t>Language</a:t>
            </a:r>
          </a:p>
          <a:p>
            <a:pPr lvl="2"/>
            <a:r>
              <a:rPr lang="en-US" sz="3400" b="1" dirty="0"/>
              <a:t>Residence</a:t>
            </a:r>
          </a:p>
          <a:p>
            <a:r>
              <a:rPr lang="en-US" sz="3400" b="1" dirty="0"/>
              <a:t>Look at current  trends and changes to understand and be responsive to meet both existing and emerging needs</a:t>
            </a:r>
          </a:p>
          <a:p>
            <a:r>
              <a:rPr lang="en-US" sz="3400" b="1" dirty="0"/>
              <a:t>Identify how to meet the needs of our consumers and families in a way that is responsive to diverse cultural and linguistic needs</a:t>
            </a:r>
          </a:p>
          <a:p>
            <a:r>
              <a:rPr lang="en-US" sz="3400" b="1" dirty="0"/>
              <a:t>Share information and hold a discussion with our community about the data and what is needed to reduce any disparities</a:t>
            </a:r>
          </a:p>
          <a:p>
            <a:endParaRPr lang="en-US" dirty="0" smtClean="0"/>
          </a:p>
          <a:p>
            <a:endParaRPr lang="en-US" dirty="0"/>
          </a:p>
        </p:txBody>
      </p:sp>
    </p:spTree>
    <p:extLst>
      <p:ext uri="{BB962C8B-B14F-4D97-AF65-F5344CB8AC3E}">
        <p14:creationId xmlns:p14="http://schemas.microsoft.com/office/powerpoint/2010/main" val="9434538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6151" y="62975"/>
            <a:ext cx="10515600" cy="596983"/>
          </a:xfrm>
        </p:spPr>
        <p:txBody>
          <a:bodyPr>
            <a:normAutofit fontScale="90000"/>
          </a:bodyPr>
          <a:lstStyle/>
          <a:p>
            <a:pPr algn="ctr"/>
            <a:r>
              <a:rPr lang="en-US" b="1" dirty="0" smtClean="0">
                <a:solidFill>
                  <a:srgbClr val="C00000"/>
                </a:solidFill>
              </a:rPr>
              <a:t>All Ages Expenditure By Ethnicity</a:t>
            </a:r>
            <a:endParaRPr lang="en-US" b="1" dirty="0">
              <a:solidFill>
                <a:srgbClr val="C00000"/>
              </a:solidFill>
            </a:endParaRPr>
          </a:p>
        </p:txBody>
      </p:sp>
      <p:graphicFrame>
        <p:nvGraphicFramePr>
          <p:cNvPr id="5" name="Chart 4"/>
          <p:cNvGraphicFramePr>
            <a:graphicFrameLocks/>
          </p:cNvGraphicFramePr>
          <p:nvPr>
            <p:extLst>
              <p:ext uri="{D42A27DB-BD31-4B8C-83A1-F6EECF244321}">
                <p14:modId xmlns:p14="http://schemas.microsoft.com/office/powerpoint/2010/main" val="793285766"/>
              </p:ext>
            </p:extLst>
          </p:nvPr>
        </p:nvGraphicFramePr>
        <p:xfrm>
          <a:off x="480767" y="659959"/>
          <a:ext cx="11293311" cy="57314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040843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1639" y="129455"/>
            <a:ext cx="10515600" cy="721335"/>
          </a:xfrm>
        </p:spPr>
        <p:txBody>
          <a:bodyPr/>
          <a:lstStyle/>
          <a:p>
            <a:pPr algn="ctr"/>
            <a:r>
              <a:rPr lang="en-US" b="1" dirty="0" smtClean="0">
                <a:solidFill>
                  <a:srgbClr val="C00000"/>
                </a:solidFill>
              </a:rPr>
              <a:t>3-21 Expenditures</a:t>
            </a:r>
            <a:endParaRPr lang="en-US" b="1" dirty="0">
              <a:solidFill>
                <a:srgbClr val="C00000"/>
              </a:solidFill>
            </a:endParaRPr>
          </a:p>
        </p:txBody>
      </p:sp>
      <p:graphicFrame>
        <p:nvGraphicFramePr>
          <p:cNvPr id="3" name="Chart 2"/>
          <p:cNvGraphicFramePr>
            <a:graphicFrameLocks/>
          </p:cNvGraphicFramePr>
          <p:nvPr>
            <p:extLst>
              <p:ext uri="{D42A27DB-BD31-4B8C-83A1-F6EECF244321}">
                <p14:modId xmlns:p14="http://schemas.microsoft.com/office/powerpoint/2010/main" val="1376500262"/>
              </p:ext>
            </p:extLst>
          </p:nvPr>
        </p:nvGraphicFramePr>
        <p:xfrm>
          <a:off x="499621" y="850790"/>
          <a:ext cx="11180189" cy="564427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254633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297" y="0"/>
            <a:ext cx="10515600" cy="675861"/>
          </a:xfrm>
        </p:spPr>
        <p:txBody>
          <a:bodyPr>
            <a:normAutofit fontScale="90000"/>
          </a:bodyPr>
          <a:lstStyle/>
          <a:p>
            <a:pPr algn="ctr"/>
            <a:r>
              <a:rPr lang="en-US" b="1" dirty="0" smtClean="0">
                <a:solidFill>
                  <a:srgbClr val="C00000"/>
                </a:solidFill>
              </a:rPr>
              <a:t>Under 3 Expenditures</a:t>
            </a:r>
            <a:endParaRPr lang="en-US" b="1" dirty="0">
              <a:solidFill>
                <a:srgbClr val="C00000"/>
              </a:solidFill>
            </a:endParaRPr>
          </a:p>
        </p:txBody>
      </p:sp>
      <p:graphicFrame>
        <p:nvGraphicFramePr>
          <p:cNvPr id="3" name="Chart 2"/>
          <p:cNvGraphicFramePr>
            <a:graphicFrameLocks/>
          </p:cNvGraphicFramePr>
          <p:nvPr>
            <p:extLst>
              <p:ext uri="{D42A27DB-BD31-4B8C-83A1-F6EECF244321}">
                <p14:modId xmlns:p14="http://schemas.microsoft.com/office/powerpoint/2010/main" val="257027163"/>
              </p:ext>
            </p:extLst>
          </p:nvPr>
        </p:nvGraphicFramePr>
        <p:xfrm>
          <a:off x="485030" y="675861"/>
          <a:ext cx="10868770" cy="597938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843314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1810" y="0"/>
            <a:ext cx="10515600" cy="771277"/>
          </a:xfrm>
        </p:spPr>
        <p:txBody>
          <a:bodyPr/>
          <a:lstStyle/>
          <a:p>
            <a:pPr algn="ctr"/>
            <a:r>
              <a:rPr lang="en-US" b="1" dirty="0" smtClean="0">
                <a:solidFill>
                  <a:srgbClr val="C00000"/>
                </a:solidFill>
              </a:rPr>
              <a:t>Ages 22 and Up Expenditures</a:t>
            </a:r>
            <a:endParaRPr lang="en-US" b="1" dirty="0">
              <a:solidFill>
                <a:srgbClr val="C00000"/>
              </a:solidFill>
            </a:endParaRPr>
          </a:p>
        </p:txBody>
      </p:sp>
      <p:graphicFrame>
        <p:nvGraphicFramePr>
          <p:cNvPr id="3" name="Chart 2"/>
          <p:cNvGraphicFramePr>
            <a:graphicFrameLocks/>
          </p:cNvGraphicFramePr>
          <p:nvPr>
            <p:extLst>
              <p:ext uri="{D42A27DB-BD31-4B8C-83A1-F6EECF244321}">
                <p14:modId xmlns:p14="http://schemas.microsoft.com/office/powerpoint/2010/main" val="3637659582"/>
              </p:ext>
            </p:extLst>
          </p:nvPr>
        </p:nvGraphicFramePr>
        <p:xfrm>
          <a:off x="580445" y="699715"/>
          <a:ext cx="11131826" cy="578059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144117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4346" y="70927"/>
            <a:ext cx="10515600" cy="891181"/>
          </a:xfrm>
        </p:spPr>
        <p:txBody>
          <a:bodyPr/>
          <a:lstStyle/>
          <a:p>
            <a:r>
              <a:rPr lang="en-US" b="1" dirty="0" smtClean="0">
                <a:solidFill>
                  <a:srgbClr val="C00000"/>
                </a:solidFill>
              </a:rPr>
              <a:t>2017-2018 Expenditures By Ethnicity and Age</a:t>
            </a:r>
            <a:endParaRPr lang="en-US" b="1" dirty="0">
              <a:solidFill>
                <a:srgbClr val="C00000"/>
              </a:solidFill>
            </a:endParaRPr>
          </a:p>
        </p:txBody>
      </p:sp>
      <p:graphicFrame>
        <p:nvGraphicFramePr>
          <p:cNvPr id="3" name="Chart 2"/>
          <p:cNvGraphicFramePr>
            <a:graphicFrameLocks/>
          </p:cNvGraphicFramePr>
          <p:nvPr>
            <p:extLst>
              <p:ext uri="{D42A27DB-BD31-4B8C-83A1-F6EECF244321}">
                <p14:modId xmlns:p14="http://schemas.microsoft.com/office/powerpoint/2010/main" val="637742444"/>
              </p:ext>
            </p:extLst>
          </p:nvPr>
        </p:nvGraphicFramePr>
        <p:xfrm>
          <a:off x="262393" y="763325"/>
          <a:ext cx="11577098" cy="581240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639682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4346" y="62977"/>
            <a:ext cx="10515600" cy="589030"/>
          </a:xfrm>
        </p:spPr>
        <p:txBody>
          <a:bodyPr>
            <a:normAutofit fontScale="90000"/>
          </a:bodyPr>
          <a:lstStyle/>
          <a:p>
            <a:pPr algn="ctr"/>
            <a:r>
              <a:rPr lang="en-US" b="1" dirty="0" smtClean="0">
                <a:solidFill>
                  <a:srgbClr val="C00000"/>
                </a:solidFill>
              </a:rPr>
              <a:t>Expenditure by Age</a:t>
            </a:r>
            <a:endParaRPr lang="en-US" b="1" dirty="0">
              <a:solidFill>
                <a:srgbClr val="C00000"/>
              </a:solidFill>
            </a:endParaRPr>
          </a:p>
        </p:txBody>
      </p:sp>
      <p:graphicFrame>
        <p:nvGraphicFramePr>
          <p:cNvPr id="3" name="Chart 2"/>
          <p:cNvGraphicFramePr>
            <a:graphicFrameLocks/>
          </p:cNvGraphicFramePr>
          <p:nvPr>
            <p:extLst>
              <p:ext uri="{D42A27DB-BD31-4B8C-83A1-F6EECF244321}">
                <p14:modId xmlns:p14="http://schemas.microsoft.com/office/powerpoint/2010/main" val="1031056926"/>
              </p:ext>
            </p:extLst>
          </p:nvPr>
        </p:nvGraphicFramePr>
        <p:xfrm>
          <a:off x="588397" y="652008"/>
          <a:ext cx="11290852" cy="582035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550972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8443" y="70928"/>
            <a:ext cx="10515600" cy="628788"/>
          </a:xfrm>
        </p:spPr>
        <p:txBody>
          <a:bodyPr>
            <a:normAutofit fontScale="90000"/>
          </a:bodyPr>
          <a:lstStyle/>
          <a:p>
            <a:pPr algn="ctr"/>
            <a:r>
              <a:rPr lang="en-US" b="1" dirty="0" smtClean="0">
                <a:solidFill>
                  <a:srgbClr val="C00000"/>
                </a:solidFill>
              </a:rPr>
              <a:t>Comparison In and Out</a:t>
            </a:r>
            <a:endParaRPr lang="en-US" b="1" dirty="0">
              <a:solidFill>
                <a:srgbClr val="C00000"/>
              </a:solidFill>
            </a:endParaRPr>
          </a:p>
        </p:txBody>
      </p:sp>
      <p:graphicFrame>
        <p:nvGraphicFramePr>
          <p:cNvPr id="3" name="Chart 2"/>
          <p:cNvGraphicFramePr>
            <a:graphicFrameLocks/>
          </p:cNvGraphicFramePr>
          <p:nvPr>
            <p:extLst>
              <p:ext uri="{D42A27DB-BD31-4B8C-83A1-F6EECF244321}">
                <p14:modId xmlns:p14="http://schemas.microsoft.com/office/powerpoint/2010/main" val="253468345"/>
              </p:ext>
            </p:extLst>
          </p:nvPr>
        </p:nvGraphicFramePr>
        <p:xfrm>
          <a:off x="349857" y="628154"/>
          <a:ext cx="11418073" cy="604299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300112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054" y="101175"/>
            <a:ext cx="10515600" cy="747238"/>
          </a:xfrm>
        </p:spPr>
        <p:txBody>
          <a:bodyPr/>
          <a:lstStyle/>
          <a:p>
            <a:pPr algn="ctr"/>
            <a:r>
              <a:rPr lang="en-US" b="1" dirty="0" smtClean="0">
                <a:solidFill>
                  <a:srgbClr val="C00000"/>
                </a:solidFill>
              </a:rPr>
              <a:t>Under 3 By Language</a:t>
            </a:r>
            <a:endParaRPr lang="en-US" b="1" dirty="0">
              <a:solidFill>
                <a:srgbClr val="C00000"/>
              </a:solidFill>
            </a:endParaRPr>
          </a:p>
        </p:txBody>
      </p:sp>
      <p:graphicFrame>
        <p:nvGraphicFramePr>
          <p:cNvPr id="5" name="Chart 4"/>
          <p:cNvGraphicFramePr>
            <a:graphicFrameLocks/>
          </p:cNvGraphicFramePr>
          <p:nvPr>
            <p:extLst>
              <p:ext uri="{D42A27DB-BD31-4B8C-83A1-F6EECF244321}">
                <p14:modId xmlns:p14="http://schemas.microsoft.com/office/powerpoint/2010/main" val="1699354276"/>
              </p:ext>
            </p:extLst>
          </p:nvPr>
        </p:nvGraphicFramePr>
        <p:xfrm>
          <a:off x="414779" y="763325"/>
          <a:ext cx="11378153" cy="578059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191308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0029"/>
            <a:ext cx="10515600" cy="700104"/>
          </a:xfrm>
        </p:spPr>
        <p:txBody>
          <a:bodyPr/>
          <a:lstStyle/>
          <a:p>
            <a:pPr algn="ctr"/>
            <a:r>
              <a:rPr lang="en-US" b="1" dirty="0" smtClean="0">
                <a:solidFill>
                  <a:srgbClr val="C00000"/>
                </a:solidFill>
              </a:rPr>
              <a:t>POS By Ethnicity and Residence Adults</a:t>
            </a:r>
            <a:endParaRPr lang="en-US" b="1" dirty="0">
              <a:solidFill>
                <a:srgbClr val="C00000"/>
              </a:solidFill>
            </a:endParaRPr>
          </a:p>
        </p:txBody>
      </p:sp>
      <p:graphicFrame>
        <p:nvGraphicFramePr>
          <p:cNvPr id="3" name="Chart 2"/>
          <p:cNvGraphicFramePr>
            <a:graphicFrameLocks/>
          </p:cNvGraphicFramePr>
          <p:nvPr>
            <p:extLst>
              <p:ext uri="{D42A27DB-BD31-4B8C-83A1-F6EECF244321}">
                <p14:modId xmlns:p14="http://schemas.microsoft.com/office/powerpoint/2010/main" val="956413142"/>
              </p:ext>
            </p:extLst>
          </p:nvPr>
        </p:nvGraphicFramePr>
        <p:xfrm>
          <a:off x="433633" y="895545"/>
          <a:ext cx="11161336" cy="551468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433361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5908" y="1"/>
            <a:ext cx="10515600" cy="989814"/>
          </a:xfrm>
        </p:spPr>
        <p:txBody>
          <a:bodyPr/>
          <a:lstStyle/>
          <a:p>
            <a:pPr algn="ctr"/>
            <a:r>
              <a:rPr lang="en-US" b="1" dirty="0" smtClean="0">
                <a:solidFill>
                  <a:srgbClr val="C00000"/>
                </a:solidFill>
              </a:rPr>
              <a:t>All Ages Expenditure By Language</a:t>
            </a:r>
            <a:endParaRPr lang="en-US" b="1" dirty="0">
              <a:solidFill>
                <a:srgbClr val="C00000"/>
              </a:solidFill>
            </a:endParaRPr>
          </a:p>
        </p:txBody>
      </p:sp>
      <p:graphicFrame>
        <p:nvGraphicFramePr>
          <p:cNvPr id="3" name="Chart 2"/>
          <p:cNvGraphicFramePr>
            <a:graphicFrameLocks/>
          </p:cNvGraphicFramePr>
          <p:nvPr>
            <p:extLst>
              <p:ext uri="{D42A27DB-BD31-4B8C-83A1-F6EECF244321}">
                <p14:modId xmlns:p14="http://schemas.microsoft.com/office/powerpoint/2010/main" val="2192865139"/>
              </p:ext>
            </p:extLst>
          </p:nvPr>
        </p:nvGraphicFramePr>
        <p:xfrm>
          <a:off x="386499" y="838986"/>
          <a:ext cx="11274458" cy="566551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62842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944562"/>
          </a:xfrm>
        </p:spPr>
        <p:txBody>
          <a:bodyPr>
            <a:noAutofit/>
          </a:bodyPr>
          <a:lstStyle/>
          <a:p>
            <a:pPr algn="ctr"/>
            <a:r>
              <a:rPr lang="en-US" sz="6000" b="1" dirty="0">
                <a:solidFill>
                  <a:srgbClr val="C00000"/>
                </a:solidFill>
              </a:rPr>
              <a:t>Compilation Of Data</a:t>
            </a:r>
          </a:p>
        </p:txBody>
      </p:sp>
      <p:sp>
        <p:nvSpPr>
          <p:cNvPr id="3" name="Content Placeholder 2"/>
          <p:cNvSpPr>
            <a:spLocks noGrp="1"/>
          </p:cNvSpPr>
          <p:nvPr>
            <p:ph idx="1"/>
          </p:nvPr>
        </p:nvSpPr>
        <p:spPr>
          <a:xfrm>
            <a:off x="887896" y="1219200"/>
            <a:ext cx="10363200" cy="5105400"/>
          </a:xfrm>
        </p:spPr>
        <p:txBody>
          <a:bodyPr>
            <a:normAutofit fontScale="25000" lnSpcReduction="20000"/>
          </a:bodyPr>
          <a:lstStyle/>
          <a:p>
            <a:pPr>
              <a:buNone/>
            </a:pPr>
            <a:r>
              <a:rPr lang="en-US" sz="8000" dirty="0"/>
              <a:t>	</a:t>
            </a:r>
            <a:endParaRPr lang="en-US" sz="8000" dirty="0" smtClean="0"/>
          </a:p>
          <a:p>
            <a:pPr>
              <a:buNone/>
            </a:pPr>
            <a:r>
              <a:rPr lang="en-US" sz="8000" b="1" dirty="0" smtClean="0"/>
              <a:t>The </a:t>
            </a:r>
            <a:r>
              <a:rPr lang="en-US" sz="8000" b="1" dirty="0"/>
              <a:t>department and the regional centers shall annually collaborate to compile data in a uniform manner relating to purchase of service authorization, utilization, and expenditure by each regional center with respect to all of the following: </a:t>
            </a:r>
          </a:p>
          <a:p>
            <a:pPr>
              <a:buNone/>
            </a:pPr>
            <a:r>
              <a:rPr lang="en-US" sz="8000" b="1" dirty="0"/>
              <a:t>	Age of consumer in the following categories:</a:t>
            </a:r>
          </a:p>
          <a:p>
            <a:pPr>
              <a:buNone/>
            </a:pPr>
            <a:r>
              <a:rPr lang="en-US" sz="8000" b="1" dirty="0"/>
              <a:t>		Birth to age two, inclusive. </a:t>
            </a:r>
          </a:p>
          <a:p>
            <a:pPr>
              <a:buNone/>
            </a:pPr>
            <a:r>
              <a:rPr lang="en-US" sz="8000" b="1" dirty="0"/>
              <a:t>		Three to 21, inclusive. </a:t>
            </a:r>
          </a:p>
          <a:p>
            <a:pPr>
              <a:buNone/>
            </a:pPr>
            <a:r>
              <a:rPr lang="en-US" sz="8000" b="1" dirty="0"/>
              <a:t>		Twenty–two and older. </a:t>
            </a:r>
          </a:p>
          <a:p>
            <a:pPr>
              <a:buNone/>
            </a:pPr>
            <a:r>
              <a:rPr lang="en-US" sz="8000" b="1" dirty="0"/>
              <a:t>	Race or ethnicity of the consumer. </a:t>
            </a:r>
          </a:p>
          <a:p>
            <a:pPr>
              <a:buNone/>
            </a:pPr>
            <a:r>
              <a:rPr lang="en-US" sz="8000" b="1" dirty="0"/>
              <a:t>	Primary language</a:t>
            </a:r>
          </a:p>
          <a:p>
            <a:pPr>
              <a:buNone/>
            </a:pPr>
            <a:r>
              <a:rPr lang="en-US" sz="8000" b="1" dirty="0"/>
              <a:t>	Disability detail and if applicable, a category specifying that the disability is unknown. </a:t>
            </a:r>
          </a:p>
          <a:p>
            <a:pPr>
              <a:buNone/>
            </a:pPr>
            <a:r>
              <a:rPr lang="en-US" sz="8000" b="1" dirty="0"/>
              <a:t>	Residence type, subcategorized by age, race or ethnicity, and primary language. </a:t>
            </a:r>
          </a:p>
          <a:p>
            <a:pPr>
              <a:buNone/>
            </a:pPr>
            <a:r>
              <a:rPr lang="en-US" sz="8000" b="1" dirty="0"/>
              <a:t>	Data reported shall also include the number and percentage of individuals, categorized by age, race or ethnicity, and disability, and by residence type, who have been determined to be eligible for regional center services but are not receiving purchase of service funds. </a:t>
            </a:r>
          </a:p>
          <a:p>
            <a:endParaRPr lang="en-US" sz="5600" b="1" dirty="0"/>
          </a:p>
          <a:p>
            <a:endParaRPr lang="en-US" sz="5600" dirty="0"/>
          </a:p>
        </p:txBody>
      </p:sp>
    </p:spTree>
    <p:extLst>
      <p:ext uri="{BB962C8B-B14F-4D97-AF65-F5344CB8AC3E}">
        <p14:creationId xmlns:p14="http://schemas.microsoft.com/office/powerpoint/2010/main" val="26620215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8308"/>
            <a:ext cx="10515600" cy="1325563"/>
          </a:xfrm>
        </p:spPr>
        <p:txBody>
          <a:bodyPr/>
          <a:lstStyle/>
          <a:p>
            <a:pPr algn="ctr"/>
            <a:r>
              <a:rPr lang="en-US" b="1" dirty="0" smtClean="0">
                <a:solidFill>
                  <a:srgbClr val="C00000"/>
                </a:solidFill>
              </a:rPr>
              <a:t>Expenditure by Language and Living Arrangement - Adults</a:t>
            </a:r>
            <a:endParaRPr lang="en-US" b="1" dirty="0">
              <a:solidFill>
                <a:srgbClr val="C00000"/>
              </a:solidFill>
            </a:endParaRPr>
          </a:p>
        </p:txBody>
      </p:sp>
      <p:graphicFrame>
        <p:nvGraphicFramePr>
          <p:cNvPr id="3" name="Chart 2"/>
          <p:cNvGraphicFramePr>
            <a:graphicFrameLocks/>
          </p:cNvGraphicFramePr>
          <p:nvPr>
            <p:extLst>
              <p:ext uri="{D42A27DB-BD31-4B8C-83A1-F6EECF244321}">
                <p14:modId xmlns:p14="http://schemas.microsoft.com/office/powerpoint/2010/main" val="3443972303"/>
              </p:ext>
            </p:extLst>
          </p:nvPr>
        </p:nvGraphicFramePr>
        <p:xfrm>
          <a:off x="838200" y="1300898"/>
          <a:ext cx="10719062" cy="5288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869205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2212" y="1"/>
            <a:ext cx="10515600" cy="772998"/>
          </a:xfrm>
        </p:spPr>
        <p:txBody>
          <a:bodyPr/>
          <a:lstStyle/>
          <a:p>
            <a:pPr algn="ctr"/>
            <a:r>
              <a:rPr lang="en-US" b="1" dirty="0" smtClean="0">
                <a:solidFill>
                  <a:srgbClr val="C00000"/>
                </a:solidFill>
              </a:rPr>
              <a:t>Utilization</a:t>
            </a:r>
            <a:endParaRPr lang="en-US" b="1" dirty="0">
              <a:solidFill>
                <a:srgbClr val="C00000"/>
              </a:solidFill>
            </a:endParaRPr>
          </a:p>
        </p:txBody>
      </p:sp>
      <p:graphicFrame>
        <p:nvGraphicFramePr>
          <p:cNvPr id="3" name="Chart 2"/>
          <p:cNvGraphicFramePr>
            <a:graphicFrameLocks/>
          </p:cNvGraphicFramePr>
          <p:nvPr>
            <p:extLst>
              <p:ext uri="{D42A27DB-BD31-4B8C-83A1-F6EECF244321}">
                <p14:modId xmlns:p14="http://schemas.microsoft.com/office/powerpoint/2010/main" val="2641476449"/>
              </p:ext>
            </p:extLst>
          </p:nvPr>
        </p:nvGraphicFramePr>
        <p:xfrm>
          <a:off x="556181" y="773000"/>
          <a:ext cx="11114203" cy="56843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097743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C00000"/>
                </a:solidFill>
              </a:rPr>
              <a:t>By Diagnosis</a:t>
            </a:r>
            <a:endParaRPr lang="en-US" b="1" dirty="0">
              <a:solidFill>
                <a:srgbClr val="C00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7152" y="1537255"/>
            <a:ext cx="5882324" cy="3983515"/>
          </a:xfrm>
          <a:prstGeom prst="rect">
            <a:avLst/>
          </a:prstGeom>
        </p:spPr>
      </p:pic>
    </p:spTree>
    <p:extLst>
      <p:ext uri="{BB962C8B-B14F-4D97-AF65-F5344CB8AC3E}">
        <p14:creationId xmlns:p14="http://schemas.microsoft.com/office/powerpoint/2010/main" val="2532909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4187" y="72894"/>
            <a:ext cx="10515600" cy="803799"/>
          </a:xfrm>
        </p:spPr>
        <p:txBody>
          <a:bodyPr/>
          <a:lstStyle/>
          <a:p>
            <a:pPr algn="ctr"/>
            <a:r>
              <a:rPr lang="en-US" b="1" dirty="0" smtClean="0">
                <a:solidFill>
                  <a:srgbClr val="C00000"/>
                </a:solidFill>
              </a:rPr>
              <a:t>Expenditures By Diagnosis</a:t>
            </a:r>
            <a:endParaRPr lang="en-US" b="1" dirty="0">
              <a:solidFill>
                <a:srgbClr val="C00000"/>
              </a:solidFill>
            </a:endParaRPr>
          </a:p>
        </p:txBody>
      </p:sp>
      <p:graphicFrame>
        <p:nvGraphicFramePr>
          <p:cNvPr id="3" name="Chart 2"/>
          <p:cNvGraphicFramePr>
            <a:graphicFrameLocks/>
          </p:cNvGraphicFramePr>
          <p:nvPr>
            <p:extLst>
              <p:ext uri="{D42A27DB-BD31-4B8C-83A1-F6EECF244321}">
                <p14:modId xmlns:p14="http://schemas.microsoft.com/office/powerpoint/2010/main" val="1765365091"/>
              </p:ext>
            </p:extLst>
          </p:nvPr>
        </p:nvGraphicFramePr>
        <p:xfrm>
          <a:off x="565608" y="876693"/>
          <a:ext cx="11085922" cy="542041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7214083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4103" y="0"/>
            <a:ext cx="10515600" cy="763325"/>
          </a:xfrm>
        </p:spPr>
        <p:txBody>
          <a:bodyPr/>
          <a:lstStyle/>
          <a:p>
            <a:r>
              <a:rPr lang="en-US" b="1" dirty="0" smtClean="0">
                <a:solidFill>
                  <a:srgbClr val="C00000"/>
                </a:solidFill>
              </a:rPr>
              <a:t>Year to Year Expenditures By Diagnosis</a:t>
            </a:r>
            <a:endParaRPr lang="en-US" b="1" dirty="0">
              <a:solidFill>
                <a:srgbClr val="C00000"/>
              </a:solidFill>
            </a:endParaRPr>
          </a:p>
        </p:txBody>
      </p:sp>
      <p:graphicFrame>
        <p:nvGraphicFramePr>
          <p:cNvPr id="3" name="Chart 2"/>
          <p:cNvGraphicFramePr>
            <a:graphicFrameLocks/>
          </p:cNvGraphicFramePr>
          <p:nvPr>
            <p:extLst>
              <p:ext uri="{D42A27DB-BD31-4B8C-83A1-F6EECF244321}">
                <p14:modId xmlns:p14="http://schemas.microsoft.com/office/powerpoint/2010/main" val="1835573460"/>
              </p:ext>
            </p:extLst>
          </p:nvPr>
        </p:nvGraphicFramePr>
        <p:xfrm>
          <a:off x="443059" y="699715"/>
          <a:ext cx="11246177" cy="579535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318089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7627" y="157737"/>
            <a:ext cx="10515600" cy="775518"/>
          </a:xfrm>
        </p:spPr>
        <p:txBody>
          <a:bodyPr/>
          <a:lstStyle/>
          <a:p>
            <a:pPr algn="ctr"/>
            <a:r>
              <a:rPr lang="en-US" b="1" dirty="0" smtClean="0">
                <a:solidFill>
                  <a:srgbClr val="C00000"/>
                </a:solidFill>
              </a:rPr>
              <a:t>Insurance Related Purchases</a:t>
            </a:r>
            <a:endParaRPr lang="en-US" b="1" dirty="0">
              <a:solidFill>
                <a:srgbClr val="C00000"/>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91992" y="1538079"/>
            <a:ext cx="5938885" cy="3939461"/>
          </a:xfrm>
          <a:prstGeom prst="rect">
            <a:avLst/>
          </a:prstGeom>
        </p:spPr>
      </p:pic>
    </p:spTree>
    <p:extLst>
      <p:ext uri="{BB962C8B-B14F-4D97-AF65-F5344CB8AC3E}">
        <p14:creationId xmlns:p14="http://schemas.microsoft.com/office/powerpoint/2010/main" val="142377850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346" y="167162"/>
            <a:ext cx="10515600" cy="1039469"/>
          </a:xfrm>
        </p:spPr>
        <p:txBody>
          <a:bodyPr/>
          <a:lstStyle/>
          <a:p>
            <a:r>
              <a:rPr lang="en-US" b="1" dirty="0" smtClean="0">
                <a:solidFill>
                  <a:srgbClr val="C00000"/>
                </a:solidFill>
              </a:rPr>
              <a:t>Insurance Expenses By Diagnosis in 2018</a:t>
            </a:r>
            <a:endParaRPr lang="en-US" b="1" dirty="0">
              <a:solidFill>
                <a:srgbClr val="C00000"/>
              </a:solidFill>
            </a:endParaRPr>
          </a:p>
        </p:txBody>
      </p:sp>
      <p:graphicFrame>
        <p:nvGraphicFramePr>
          <p:cNvPr id="3" name="Chart 2"/>
          <p:cNvGraphicFramePr>
            <a:graphicFrameLocks/>
          </p:cNvGraphicFramePr>
          <p:nvPr>
            <p:extLst>
              <p:ext uri="{D42A27DB-BD31-4B8C-83A1-F6EECF244321}">
                <p14:modId xmlns:p14="http://schemas.microsoft.com/office/powerpoint/2010/main" val="4013181147"/>
              </p:ext>
            </p:extLst>
          </p:nvPr>
        </p:nvGraphicFramePr>
        <p:xfrm>
          <a:off x="565607" y="1206631"/>
          <a:ext cx="10953947" cy="5288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0538795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0822" y="0"/>
            <a:ext cx="10515600" cy="1325563"/>
          </a:xfrm>
        </p:spPr>
        <p:txBody>
          <a:bodyPr/>
          <a:lstStyle/>
          <a:p>
            <a:pPr algn="ctr"/>
            <a:r>
              <a:rPr lang="en-US" b="1" dirty="0" smtClean="0">
                <a:solidFill>
                  <a:srgbClr val="C00000"/>
                </a:solidFill>
              </a:rPr>
              <a:t>Year to Year Insurance Related Expenses by Ethnicity</a:t>
            </a:r>
            <a:endParaRPr lang="en-US" b="1" dirty="0">
              <a:solidFill>
                <a:srgbClr val="C00000"/>
              </a:solidFill>
            </a:endParaRPr>
          </a:p>
        </p:txBody>
      </p:sp>
      <p:graphicFrame>
        <p:nvGraphicFramePr>
          <p:cNvPr id="3" name="Chart 2"/>
          <p:cNvGraphicFramePr>
            <a:graphicFrameLocks/>
          </p:cNvGraphicFramePr>
          <p:nvPr>
            <p:extLst>
              <p:ext uri="{D42A27DB-BD31-4B8C-83A1-F6EECF244321}">
                <p14:modId xmlns:p14="http://schemas.microsoft.com/office/powerpoint/2010/main" val="3911952076"/>
              </p:ext>
            </p:extLst>
          </p:nvPr>
        </p:nvGraphicFramePr>
        <p:xfrm>
          <a:off x="828772" y="1282045"/>
          <a:ext cx="11030147" cy="521302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8740106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800" b="1" dirty="0" smtClean="0">
                <a:solidFill>
                  <a:srgbClr val="C00000"/>
                </a:solidFill>
              </a:rPr>
              <a:t>Individuals with NO Purchase of Services</a:t>
            </a:r>
            <a:endParaRPr lang="en-US" sz="4800" b="1" dirty="0">
              <a:solidFill>
                <a:srgbClr val="C00000"/>
              </a:solidFill>
            </a:endParaRPr>
          </a:p>
        </p:txBody>
      </p:sp>
      <p:sp>
        <p:nvSpPr>
          <p:cNvPr id="5" name="TextBox 4"/>
          <p:cNvSpPr txBox="1"/>
          <p:nvPr/>
        </p:nvSpPr>
        <p:spPr>
          <a:xfrm>
            <a:off x="923827" y="1690688"/>
            <a:ext cx="10039546" cy="2800767"/>
          </a:xfrm>
          <a:prstGeom prst="rect">
            <a:avLst/>
          </a:prstGeom>
          <a:noFill/>
        </p:spPr>
        <p:txBody>
          <a:bodyPr wrap="square" rtlCol="0">
            <a:spAutoFit/>
          </a:bodyPr>
          <a:lstStyle/>
          <a:p>
            <a:pPr marL="285750" indent="-285750">
              <a:buFont typeface="Arial" panose="020B0604020202020204" pitchFamily="34" charset="0"/>
              <a:buChar char="•"/>
            </a:pPr>
            <a:r>
              <a:rPr lang="en-US" sz="4400" dirty="0" smtClean="0"/>
              <a:t>These Individuals received RCEB case management services. However during the Fiscal Year 2017 – 2018 there were no purchase of services authorized</a:t>
            </a:r>
            <a:endParaRPr lang="en-US" sz="4400" dirty="0"/>
          </a:p>
        </p:txBody>
      </p:sp>
    </p:spTree>
    <p:extLst>
      <p:ext uri="{BB962C8B-B14F-4D97-AF65-F5344CB8AC3E}">
        <p14:creationId xmlns:p14="http://schemas.microsoft.com/office/powerpoint/2010/main" val="422400317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5492" y="1"/>
            <a:ext cx="10515600" cy="644056"/>
          </a:xfrm>
        </p:spPr>
        <p:txBody>
          <a:bodyPr>
            <a:normAutofit fontScale="90000"/>
          </a:bodyPr>
          <a:lstStyle/>
          <a:p>
            <a:pPr algn="ctr"/>
            <a:r>
              <a:rPr lang="en-US" b="1" dirty="0" smtClean="0">
                <a:solidFill>
                  <a:srgbClr val="C00000"/>
                </a:solidFill>
              </a:rPr>
              <a:t>No Purchase Of Services By Ethnicity</a:t>
            </a:r>
            <a:endParaRPr lang="en-US" b="1" dirty="0">
              <a:solidFill>
                <a:srgbClr val="C00000"/>
              </a:solidFill>
            </a:endParaRPr>
          </a:p>
        </p:txBody>
      </p:sp>
      <p:graphicFrame>
        <p:nvGraphicFramePr>
          <p:cNvPr id="3" name="Chart 2"/>
          <p:cNvGraphicFramePr>
            <a:graphicFrameLocks/>
          </p:cNvGraphicFramePr>
          <p:nvPr>
            <p:extLst>
              <p:ext uri="{D42A27DB-BD31-4B8C-83A1-F6EECF244321}">
                <p14:modId xmlns:p14="http://schemas.microsoft.com/office/powerpoint/2010/main" val="2616974504"/>
              </p:ext>
            </p:extLst>
          </p:nvPr>
        </p:nvGraphicFramePr>
        <p:xfrm>
          <a:off x="669303" y="572494"/>
          <a:ext cx="11104775" cy="60356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414540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a:solidFill>
                  <a:srgbClr val="C00000"/>
                </a:solidFill>
              </a:rPr>
              <a:t>Posting of Data</a:t>
            </a:r>
          </a:p>
        </p:txBody>
      </p:sp>
      <p:sp>
        <p:nvSpPr>
          <p:cNvPr id="3" name="Content Placeholder 2"/>
          <p:cNvSpPr>
            <a:spLocks noGrp="1"/>
          </p:cNvSpPr>
          <p:nvPr>
            <p:ph idx="1"/>
          </p:nvPr>
        </p:nvSpPr>
        <p:spPr/>
        <p:txBody>
          <a:bodyPr>
            <a:normAutofit/>
          </a:bodyPr>
          <a:lstStyle/>
          <a:p>
            <a:r>
              <a:rPr lang="en-US" sz="2800" dirty="0"/>
              <a:t>Each regional center will annually post data by December 31 .Each regional center shall maintain all previous years’ data on its Internet Web site. </a:t>
            </a:r>
          </a:p>
          <a:p>
            <a:r>
              <a:rPr lang="en-US" sz="2800" dirty="0"/>
              <a:t>The Department of Developmental Services (DDS) shall annually post this information by December 31. The department shall maintain all previous years’ data on its Internet Web site. The department shall also post notice of any regional center stakeholder meetings on its Internet Web site. </a:t>
            </a:r>
          </a:p>
        </p:txBody>
      </p:sp>
    </p:spTree>
    <p:extLst>
      <p:ext uri="{BB962C8B-B14F-4D97-AF65-F5344CB8AC3E}">
        <p14:creationId xmlns:p14="http://schemas.microsoft.com/office/powerpoint/2010/main" val="310658350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492" y="0"/>
            <a:ext cx="10515600" cy="1325563"/>
          </a:xfrm>
        </p:spPr>
        <p:txBody>
          <a:bodyPr/>
          <a:lstStyle/>
          <a:p>
            <a:pPr algn="ctr"/>
            <a:r>
              <a:rPr lang="en-US" b="1" dirty="0" smtClean="0">
                <a:solidFill>
                  <a:srgbClr val="C00000"/>
                </a:solidFill>
              </a:rPr>
              <a:t>No Purchase of Service By Ethnicity Year to Year</a:t>
            </a:r>
            <a:endParaRPr lang="en-US" b="1" dirty="0">
              <a:solidFill>
                <a:srgbClr val="C00000"/>
              </a:solidFill>
            </a:endParaRPr>
          </a:p>
        </p:txBody>
      </p:sp>
      <p:graphicFrame>
        <p:nvGraphicFramePr>
          <p:cNvPr id="3" name="Chart 2"/>
          <p:cNvGraphicFramePr>
            <a:graphicFrameLocks/>
          </p:cNvGraphicFramePr>
          <p:nvPr>
            <p:extLst>
              <p:ext uri="{D42A27DB-BD31-4B8C-83A1-F6EECF244321}">
                <p14:modId xmlns:p14="http://schemas.microsoft.com/office/powerpoint/2010/main" val="4211292298"/>
              </p:ext>
            </p:extLst>
          </p:nvPr>
        </p:nvGraphicFramePr>
        <p:xfrm>
          <a:off x="367645" y="1160890"/>
          <a:ext cx="11415860" cy="53813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1239940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9920" y="82321"/>
            <a:ext cx="10515600" cy="860359"/>
          </a:xfrm>
        </p:spPr>
        <p:txBody>
          <a:bodyPr/>
          <a:lstStyle/>
          <a:p>
            <a:pPr algn="ctr"/>
            <a:r>
              <a:rPr lang="en-US" b="1" dirty="0" smtClean="0">
                <a:solidFill>
                  <a:srgbClr val="C00000"/>
                </a:solidFill>
              </a:rPr>
              <a:t>No Purchase of Service </a:t>
            </a:r>
            <a:r>
              <a:rPr lang="en-US" b="1" dirty="0">
                <a:solidFill>
                  <a:srgbClr val="C00000"/>
                </a:solidFill>
              </a:rPr>
              <a:t>b</a:t>
            </a:r>
            <a:r>
              <a:rPr lang="en-US" b="1" dirty="0" smtClean="0">
                <a:solidFill>
                  <a:srgbClr val="C00000"/>
                </a:solidFill>
              </a:rPr>
              <a:t>y Language</a:t>
            </a:r>
            <a:endParaRPr lang="en-US" b="1" dirty="0">
              <a:solidFill>
                <a:srgbClr val="C00000"/>
              </a:solidFill>
            </a:endParaRPr>
          </a:p>
        </p:txBody>
      </p:sp>
      <p:graphicFrame>
        <p:nvGraphicFramePr>
          <p:cNvPr id="4" name="Chart 3"/>
          <p:cNvGraphicFramePr>
            <a:graphicFrameLocks/>
          </p:cNvGraphicFramePr>
          <p:nvPr>
            <p:extLst>
              <p:ext uri="{D42A27DB-BD31-4B8C-83A1-F6EECF244321}">
                <p14:modId xmlns:p14="http://schemas.microsoft.com/office/powerpoint/2010/main" val="124408925"/>
              </p:ext>
            </p:extLst>
          </p:nvPr>
        </p:nvGraphicFramePr>
        <p:xfrm>
          <a:off x="499621" y="787179"/>
          <a:ext cx="11340445" cy="553820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0867851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367" y="82322"/>
            <a:ext cx="11241006" cy="641248"/>
          </a:xfrm>
        </p:spPr>
        <p:txBody>
          <a:bodyPr>
            <a:normAutofit fontScale="90000"/>
          </a:bodyPr>
          <a:lstStyle/>
          <a:p>
            <a:pPr algn="ctr"/>
            <a:r>
              <a:rPr lang="en-US" b="1" dirty="0" smtClean="0">
                <a:solidFill>
                  <a:srgbClr val="C00000"/>
                </a:solidFill>
              </a:rPr>
              <a:t>No Purchase of Service by Language Adults Year to Year</a:t>
            </a:r>
            <a:endParaRPr lang="en-US" b="1" dirty="0">
              <a:solidFill>
                <a:srgbClr val="C00000"/>
              </a:solidFill>
            </a:endParaRPr>
          </a:p>
        </p:txBody>
      </p:sp>
      <p:graphicFrame>
        <p:nvGraphicFramePr>
          <p:cNvPr id="3" name="Chart 2"/>
          <p:cNvGraphicFramePr>
            <a:graphicFrameLocks/>
          </p:cNvGraphicFramePr>
          <p:nvPr>
            <p:extLst>
              <p:ext uri="{D42A27DB-BD31-4B8C-83A1-F6EECF244321}">
                <p14:modId xmlns:p14="http://schemas.microsoft.com/office/powerpoint/2010/main" val="3788670401"/>
              </p:ext>
            </p:extLst>
          </p:nvPr>
        </p:nvGraphicFramePr>
        <p:xfrm>
          <a:off x="509047" y="723571"/>
          <a:ext cx="10835325" cy="587519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7888924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5334" y="44615"/>
            <a:ext cx="10515600" cy="615344"/>
          </a:xfrm>
        </p:spPr>
        <p:txBody>
          <a:bodyPr>
            <a:normAutofit fontScale="90000"/>
          </a:bodyPr>
          <a:lstStyle/>
          <a:p>
            <a:pPr algn="ctr"/>
            <a:r>
              <a:rPr lang="en-US" b="1" dirty="0" smtClean="0">
                <a:solidFill>
                  <a:srgbClr val="C00000"/>
                </a:solidFill>
              </a:rPr>
              <a:t>No Purchase of Service by Diagnosis</a:t>
            </a:r>
            <a:endParaRPr lang="en-US" b="1" dirty="0">
              <a:solidFill>
                <a:srgbClr val="C00000"/>
              </a:solidFill>
            </a:endParaRPr>
          </a:p>
        </p:txBody>
      </p:sp>
      <p:graphicFrame>
        <p:nvGraphicFramePr>
          <p:cNvPr id="3" name="Chart 2"/>
          <p:cNvGraphicFramePr>
            <a:graphicFrameLocks/>
          </p:cNvGraphicFramePr>
          <p:nvPr>
            <p:extLst>
              <p:ext uri="{D42A27DB-BD31-4B8C-83A1-F6EECF244321}">
                <p14:modId xmlns:p14="http://schemas.microsoft.com/office/powerpoint/2010/main" val="1961439172"/>
              </p:ext>
            </p:extLst>
          </p:nvPr>
        </p:nvGraphicFramePr>
        <p:xfrm>
          <a:off x="452487" y="659959"/>
          <a:ext cx="11170762" cy="5853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6772545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832079"/>
          </a:xfrm>
        </p:spPr>
        <p:txBody>
          <a:bodyPr/>
          <a:lstStyle/>
          <a:p>
            <a:pPr algn="ctr"/>
            <a:r>
              <a:rPr lang="en-US" b="1" dirty="0" smtClean="0">
                <a:solidFill>
                  <a:srgbClr val="C00000"/>
                </a:solidFill>
              </a:rPr>
              <a:t>2016 – 2017 Expenditures by Diagnosis</a:t>
            </a:r>
            <a:endParaRPr lang="en-US" b="1" dirty="0">
              <a:solidFill>
                <a:srgbClr val="C00000"/>
              </a:solidFill>
            </a:endParaRPr>
          </a:p>
        </p:txBody>
      </p:sp>
      <p:graphicFrame>
        <p:nvGraphicFramePr>
          <p:cNvPr id="3" name="Chart 2"/>
          <p:cNvGraphicFramePr>
            <a:graphicFrameLocks/>
          </p:cNvGraphicFramePr>
          <p:nvPr>
            <p:extLst>
              <p:ext uri="{D42A27DB-BD31-4B8C-83A1-F6EECF244321}">
                <p14:modId xmlns:p14="http://schemas.microsoft.com/office/powerpoint/2010/main" val="1520847597"/>
              </p:ext>
            </p:extLst>
          </p:nvPr>
        </p:nvGraphicFramePr>
        <p:xfrm>
          <a:off x="527901" y="691763"/>
          <a:ext cx="10925665" cy="56524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418857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t>
            </a:r>
            <a:r>
              <a:rPr lang="en-US" b="1" dirty="0" smtClean="0">
                <a:solidFill>
                  <a:srgbClr val="C00000"/>
                </a:solidFill>
              </a:rPr>
              <a:t>Summary</a:t>
            </a:r>
            <a:endParaRPr lang="en-US" b="1" dirty="0">
              <a:solidFill>
                <a:srgbClr val="C00000"/>
              </a:solidFill>
            </a:endParaRPr>
          </a:p>
        </p:txBody>
      </p:sp>
      <p:sp>
        <p:nvSpPr>
          <p:cNvPr id="3" name="Content Placeholder 2"/>
          <p:cNvSpPr>
            <a:spLocks noGrp="1"/>
          </p:cNvSpPr>
          <p:nvPr>
            <p:ph idx="1"/>
          </p:nvPr>
        </p:nvSpPr>
        <p:spPr/>
        <p:txBody>
          <a:bodyPr>
            <a:normAutofit/>
          </a:bodyPr>
          <a:lstStyle/>
          <a:p>
            <a:r>
              <a:rPr lang="en-US" dirty="0" smtClean="0"/>
              <a:t>The data only reflects the authorization outcomes of IPP/IFSP meetings. It doesn’t show what other resources were utilized including education, employment, insurance, and Medi-Cal.</a:t>
            </a:r>
          </a:p>
          <a:p>
            <a:r>
              <a:rPr lang="en-US" dirty="0" smtClean="0"/>
              <a:t>The data doesn’t tell us about unmet needs</a:t>
            </a:r>
          </a:p>
          <a:p>
            <a:r>
              <a:rPr lang="en-US" dirty="0" smtClean="0"/>
              <a:t>We do know there are limited resources in certain geographic areas as well as limited resources with certain linguistic/cultural capacities</a:t>
            </a:r>
          </a:p>
          <a:p>
            <a:r>
              <a:rPr lang="en-US" dirty="0" smtClean="0"/>
              <a:t>Data raises many more questions that need exploration. </a:t>
            </a:r>
          </a:p>
          <a:p>
            <a:endParaRPr lang="en-US" dirty="0"/>
          </a:p>
        </p:txBody>
      </p:sp>
    </p:spTree>
    <p:extLst>
      <p:ext uri="{BB962C8B-B14F-4D97-AF65-F5344CB8AC3E}">
        <p14:creationId xmlns:p14="http://schemas.microsoft.com/office/powerpoint/2010/main" val="4224684679"/>
      </p:ext>
    </p:extLst>
  </p:cSld>
  <p:clrMapOvr>
    <a:masterClrMapping/>
  </p:clrMapOvr>
  <p:transition spd="med">
    <p:fade thruBlk="1"/>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C00000"/>
                </a:solidFill>
              </a:rPr>
              <a:t>Summary</a:t>
            </a:r>
            <a:endParaRPr lang="en-US" b="1" dirty="0">
              <a:solidFill>
                <a:srgbClr val="C00000"/>
              </a:solidFill>
            </a:endParaRPr>
          </a:p>
        </p:txBody>
      </p:sp>
      <p:sp>
        <p:nvSpPr>
          <p:cNvPr id="3" name="Content Placeholder 2"/>
          <p:cNvSpPr>
            <a:spLocks noGrp="1"/>
          </p:cNvSpPr>
          <p:nvPr>
            <p:ph idx="1"/>
          </p:nvPr>
        </p:nvSpPr>
        <p:spPr/>
        <p:txBody>
          <a:bodyPr>
            <a:normAutofit/>
          </a:bodyPr>
          <a:lstStyle/>
          <a:p>
            <a:r>
              <a:rPr lang="en-US" dirty="0" smtClean="0"/>
              <a:t>Age and Living Arrangement Have the Largest Impact on Expenditures</a:t>
            </a:r>
          </a:p>
          <a:p>
            <a:r>
              <a:rPr lang="en-US" dirty="0" smtClean="0"/>
              <a:t>Our population is ethnically somewhat different from the Alameda and Contra Costa census data however we need to explore why this is and look at specific age demographics in our counties.  Who are we not reaching and why?</a:t>
            </a:r>
          </a:p>
          <a:p>
            <a:r>
              <a:rPr lang="en-US" dirty="0" smtClean="0"/>
              <a:t>The ethnic diversity of our younger consumers is much greater than for older consumers.</a:t>
            </a:r>
            <a:endParaRPr lang="en-US" dirty="0"/>
          </a:p>
        </p:txBody>
      </p:sp>
    </p:spTree>
    <p:extLst>
      <p:ext uri="{BB962C8B-B14F-4D97-AF65-F5344CB8AC3E}">
        <p14:creationId xmlns:p14="http://schemas.microsoft.com/office/powerpoint/2010/main" val="316714823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C00000"/>
                </a:solidFill>
              </a:rPr>
              <a:t>Summary</a:t>
            </a:r>
            <a:endParaRPr lang="en-US" b="1" dirty="0">
              <a:solidFill>
                <a:srgbClr val="C00000"/>
              </a:solidFill>
            </a:endParaRPr>
          </a:p>
        </p:txBody>
      </p:sp>
      <p:sp>
        <p:nvSpPr>
          <p:cNvPr id="3" name="Content Placeholder 2"/>
          <p:cNvSpPr>
            <a:spLocks noGrp="1"/>
          </p:cNvSpPr>
          <p:nvPr>
            <p:ph idx="1"/>
          </p:nvPr>
        </p:nvSpPr>
        <p:spPr/>
        <p:txBody>
          <a:bodyPr/>
          <a:lstStyle/>
          <a:p>
            <a:pPr>
              <a:buNone/>
            </a:pPr>
            <a:r>
              <a:rPr lang="en-US" dirty="0" smtClean="0"/>
              <a:t> 	Our data doesn’t provide information on family socioeconomic or educational status. </a:t>
            </a:r>
          </a:p>
          <a:p>
            <a:pPr>
              <a:buNone/>
            </a:pPr>
            <a:r>
              <a:rPr lang="en-US" dirty="0" smtClean="0"/>
              <a:t>	Poverty, parents working multiple jobs, frequent moves can all impact the ability to access services.</a:t>
            </a:r>
          </a:p>
          <a:p>
            <a:pPr>
              <a:buNone/>
            </a:pPr>
            <a:r>
              <a:rPr lang="en-US" dirty="0" smtClean="0"/>
              <a:t>	</a:t>
            </a:r>
            <a:endParaRPr lang="en-US" dirty="0"/>
          </a:p>
        </p:txBody>
      </p:sp>
    </p:spTree>
    <p:extLst>
      <p:ext uri="{BB962C8B-B14F-4D97-AF65-F5344CB8AC3E}">
        <p14:creationId xmlns:p14="http://schemas.microsoft.com/office/powerpoint/2010/main" val="124634936"/>
      </p:ext>
    </p:extLst>
  </p:cSld>
  <p:clrMapOvr>
    <a:masterClrMapping/>
  </p:clrMapOvr>
  <p:transition>
    <p:cut thruBlk="1"/>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C00000"/>
                </a:solidFill>
              </a:rPr>
              <a:t>Ongoing Efforts</a:t>
            </a:r>
            <a:endParaRPr lang="en-US" b="1" dirty="0">
              <a:solidFill>
                <a:srgbClr val="C00000"/>
              </a:solidFill>
            </a:endParaRPr>
          </a:p>
        </p:txBody>
      </p:sp>
      <p:sp>
        <p:nvSpPr>
          <p:cNvPr id="3" name="Content Placeholder 2"/>
          <p:cNvSpPr>
            <a:spLocks noGrp="1"/>
          </p:cNvSpPr>
          <p:nvPr>
            <p:ph idx="1"/>
          </p:nvPr>
        </p:nvSpPr>
        <p:spPr/>
        <p:txBody>
          <a:bodyPr>
            <a:normAutofit/>
          </a:bodyPr>
          <a:lstStyle/>
          <a:p>
            <a:r>
              <a:rPr lang="en-US" dirty="0" smtClean="0"/>
              <a:t>Utilization of  one delegate agency to insure the availability of bilingual case managers to serve individuals who are monolingual in Spanish</a:t>
            </a:r>
          </a:p>
          <a:p>
            <a:r>
              <a:rPr lang="en-US" dirty="0" smtClean="0"/>
              <a:t>RCEB employs staff who are bilingual in many languages including, Cantonese, Vietnamese, mandarin Spanish, Farsi, ASL. And others</a:t>
            </a:r>
          </a:p>
          <a:p>
            <a:r>
              <a:rPr lang="en-US" dirty="0" smtClean="0"/>
              <a:t>Support of Multicultural and Bilingual events in the community for family support and education</a:t>
            </a:r>
          </a:p>
          <a:p>
            <a:r>
              <a:rPr lang="en-US" dirty="0" smtClean="0"/>
              <a:t>RCEB ‘s performance contract has historically contained optional local public policy objectives to support family conferences that support our culturally diverse community</a:t>
            </a:r>
          </a:p>
          <a:p>
            <a:endParaRPr lang="en-US" dirty="0" smtClean="0"/>
          </a:p>
          <a:p>
            <a:endParaRPr lang="en-US" dirty="0"/>
          </a:p>
        </p:txBody>
      </p:sp>
    </p:spTree>
    <p:extLst>
      <p:ext uri="{BB962C8B-B14F-4D97-AF65-F5344CB8AC3E}">
        <p14:creationId xmlns:p14="http://schemas.microsoft.com/office/powerpoint/2010/main" val="221399933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solidFill>
                  <a:srgbClr val="C00000"/>
                </a:solidFill>
              </a:rPr>
              <a:t>Steps Taken</a:t>
            </a:r>
            <a:endParaRPr lang="en-US" b="1" dirty="0">
              <a:solidFill>
                <a:srgbClr val="C00000"/>
              </a:solidFill>
            </a:endParaRPr>
          </a:p>
        </p:txBody>
      </p:sp>
      <p:sp>
        <p:nvSpPr>
          <p:cNvPr id="3" name="Content Placeholder 2"/>
          <p:cNvSpPr>
            <a:spLocks noGrp="1"/>
          </p:cNvSpPr>
          <p:nvPr>
            <p:ph idx="1"/>
          </p:nvPr>
        </p:nvSpPr>
        <p:spPr/>
        <p:txBody>
          <a:bodyPr>
            <a:normAutofit/>
          </a:bodyPr>
          <a:lstStyle/>
          <a:p>
            <a:r>
              <a:rPr lang="en-US" sz="4000" dirty="0"/>
              <a:t>Diversity and Equity Committee established by the Board</a:t>
            </a:r>
          </a:p>
          <a:p>
            <a:pPr lvl="5">
              <a:buNone/>
            </a:pPr>
            <a:endParaRPr lang="en-US" sz="2800" dirty="0" smtClean="0">
              <a:latin typeface="Times New Roman" pitchFamily="18" charset="0"/>
              <a:cs typeface="Times New Roman" pitchFamily="18" charset="0"/>
            </a:endParaRPr>
          </a:p>
          <a:p>
            <a:pPr lvl="5">
              <a:buNone/>
            </a:pPr>
            <a:r>
              <a:rPr lang="en-US" sz="2800" dirty="0" smtClean="0">
                <a:latin typeface="Times New Roman" pitchFamily="18" charset="0"/>
                <a:cs typeface="Times New Roman" pitchFamily="18" charset="0"/>
              </a:rPr>
              <a:t>Meets Monthly on the 4</a:t>
            </a:r>
            <a:r>
              <a:rPr lang="en-US" sz="2800" baseline="30000" dirty="0" smtClean="0">
                <a:latin typeface="Times New Roman" pitchFamily="18" charset="0"/>
                <a:cs typeface="Times New Roman" pitchFamily="18" charset="0"/>
              </a:rPr>
              <a:t>th</a:t>
            </a:r>
            <a:r>
              <a:rPr lang="en-US" sz="2800" dirty="0" smtClean="0">
                <a:latin typeface="Times New Roman" pitchFamily="18" charset="0"/>
                <a:cs typeface="Times New Roman" pitchFamily="18" charset="0"/>
              </a:rPr>
              <a:t> Monday of the month unless it falls on a holiday. In this case the meeting is on the 3</a:t>
            </a:r>
            <a:r>
              <a:rPr lang="en-US" sz="2800" baseline="30000" dirty="0" smtClean="0">
                <a:latin typeface="Times New Roman" pitchFamily="18" charset="0"/>
                <a:cs typeface="Times New Roman" pitchFamily="18" charset="0"/>
              </a:rPr>
              <a:t>rd</a:t>
            </a:r>
            <a:r>
              <a:rPr lang="en-US" sz="2800" dirty="0" smtClean="0">
                <a:latin typeface="Times New Roman" pitchFamily="18" charset="0"/>
                <a:cs typeface="Times New Roman" pitchFamily="18" charset="0"/>
              </a:rPr>
              <a:t> Monday. The meeting is open to the public</a:t>
            </a:r>
            <a:endParaRPr lang="en-US" sz="2800" dirty="0">
              <a:latin typeface="Times New Roman" pitchFamily="18" charset="0"/>
              <a:cs typeface="Times New Roman" pitchFamily="18" charset="0"/>
            </a:endParaRPr>
          </a:p>
          <a:p>
            <a:pPr lvl="5">
              <a:buNone/>
            </a:pPr>
            <a:r>
              <a:rPr lang="en-US" sz="4800" dirty="0">
                <a:latin typeface="Times New Roman" pitchFamily="18" charset="0"/>
                <a:cs typeface="Times New Roman" pitchFamily="18" charset="0"/>
              </a:rPr>
              <a:t>	</a:t>
            </a:r>
          </a:p>
          <a:p>
            <a:pPr lvl="5">
              <a:buNone/>
            </a:pPr>
            <a:r>
              <a:rPr lang="en-US" dirty="0" smtClean="0"/>
              <a:t>	</a:t>
            </a:r>
          </a:p>
        </p:txBody>
      </p:sp>
    </p:spTree>
    <p:extLst>
      <p:ext uri="{BB962C8B-B14F-4D97-AF65-F5344CB8AC3E}">
        <p14:creationId xmlns:p14="http://schemas.microsoft.com/office/powerpoint/2010/main" val="1717628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a:solidFill>
                  <a:srgbClr val="C00000"/>
                </a:solidFill>
              </a:rPr>
              <a:t>Public Meetings</a:t>
            </a:r>
          </a:p>
        </p:txBody>
      </p:sp>
      <p:sp>
        <p:nvSpPr>
          <p:cNvPr id="3" name="Content Placeholder 2"/>
          <p:cNvSpPr>
            <a:spLocks noGrp="1"/>
          </p:cNvSpPr>
          <p:nvPr>
            <p:ph idx="1"/>
          </p:nvPr>
        </p:nvSpPr>
        <p:spPr>
          <a:xfrm>
            <a:off x="1981200" y="1600200"/>
            <a:ext cx="8229600" cy="4724400"/>
          </a:xfrm>
        </p:spPr>
        <p:txBody>
          <a:bodyPr>
            <a:noAutofit/>
          </a:bodyPr>
          <a:lstStyle/>
          <a:p>
            <a:r>
              <a:rPr lang="en-US" sz="1800" b="1" dirty="0"/>
              <a:t>Each regional center shall meet with stakeholders in one or more public meetings regarding the data within three months of compiling the data .</a:t>
            </a:r>
          </a:p>
          <a:p>
            <a:r>
              <a:rPr lang="en-US" sz="1800" b="1" dirty="0"/>
              <a:t>Meetings shall be held separate from any Board Meetings . Participants of these meetings shall be provided with the data and any associated information.</a:t>
            </a:r>
          </a:p>
          <a:p>
            <a:r>
              <a:rPr lang="en-US" sz="1800" b="1" dirty="0"/>
              <a:t> A discussion of the data and the associated information shall be conducted in a manner that is culturally and linguistically appropriate for that community, including providing alternative communication services. </a:t>
            </a:r>
          </a:p>
          <a:p>
            <a:r>
              <a:rPr lang="en-US" sz="1800" b="1" dirty="0"/>
              <a:t>Regional centers shall inform the department of the scheduling of those public meetings 30 days prior to the meeting. Notice of the meetings shall also be posted on the regional center’s Internet Web site 30 days prior to the meeting and shall be sent to individual stakeholders and groups representing underserved communities in a timely manner. </a:t>
            </a:r>
          </a:p>
          <a:p>
            <a:r>
              <a:rPr lang="en-US" sz="1800" b="1" dirty="0"/>
              <a:t>Each regional center shall consider the language needs of the community and shall schedule the meetings at times and locations designed to result in a high turnout by the public and underserved communities. </a:t>
            </a:r>
          </a:p>
        </p:txBody>
      </p:sp>
    </p:spTree>
    <p:extLst>
      <p:ext uri="{BB962C8B-B14F-4D97-AF65-F5344CB8AC3E}">
        <p14:creationId xmlns:p14="http://schemas.microsoft.com/office/powerpoint/2010/main" val="352405671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C00000"/>
                </a:solidFill>
              </a:rPr>
              <a:t>ABX2-1 Funding</a:t>
            </a:r>
            <a:endParaRPr lang="en-US" b="1" dirty="0">
              <a:solidFill>
                <a:srgbClr val="C00000"/>
              </a:solidFill>
            </a:endParaRPr>
          </a:p>
        </p:txBody>
      </p:sp>
      <p:sp>
        <p:nvSpPr>
          <p:cNvPr id="3" name="Content Placeholder 2"/>
          <p:cNvSpPr>
            <a:spLocks noGrp="1"/>
          </p:cNvSpPr>
          <p:nvPr>
            <p:ph idx="1"/>
          </p:nvPr>
        </p:nvSpPr>
        <p:spPr/>
        <p:txBody>
          <a:bodyPr>
            <a:normAutofit/>
          </a:bodyPr>
          <a:lstStyle/>
          <a:p>
            <a:r>
              <a:rPr lang="en-US" sz="3200" dirty="0" smtClean="0"/>
              <a:t>Projects </a:t>
            </a:r>
            <a:r>
              <a:rPr lang="en-US" sz="3200" dirty="0"/>
              <a:t>to address identified issues</a:t>
            </a:r>
            <a:r>
              <a:rPr lang="en-US" sz="3200" dirty="0" smtClean="0"/>
              <a:t>:</a:t>
            </a:r>
          </a:p>
          <a:p>
            <a:pPr lvl="2">
              <a:buNone/>
            </a:pPr>
            <a:r>
              <a:rPr lang="en-US" sz="3200" b="1" dirty="0">
                <a:cs typeface="Times New Roman" pitchFamily="18" charset="0"/>
              </a:rPr>
              <a:t>Adult Day </a:t>
            </a:r>
            <a:r>
              <a:rPr lang="en-US" sz="3200" b="1" dirty="0" smtClean="0">
                <a:cs typeface="Times New Roman" pitchFamily="18" charset="0"/>
              </a:rPr>
              <a:t>Services for consumers</a:t>
            </a:r>
            <a:endParaRPr lang="en-US" sz="3200" b="1" dirty="0">
              <a:cs typeface="Times New Roman" pitchFamily="18" charset="0"/>
            </a:endParaRPr>
          </a:p>
          <a:p>
            <a:pPr lvl="2">
              <a:buNone/>
            </a:pPr>
            <a:r>
              <a:rPr lang="en-US" sz="3200" b="1" dirty="0" smtClean="0"/>
              <a:t>Consumer Family Mentorship projects</a:t>
            </a:r>
          </a:p>
          <a:p>
            <a:pPr lvl="2">
              <a:buNone/>
            </a:pPr>
            <a:r>
              <a:rPr lang="en-US" sz="3200" b="1" dirty="0" smtClean="0"/>
              <a:t>Community Events</a:t>
            </a:r>
          </a:p>
          <a:p>
            <a:pPr lvl="2">
              <a:buNone/>
            </a:pPr>
            <a:r>
              <a:rPr lang="en-US" sz="3200" b="1" dirty="0" smtClean="0"/>
              <a:t>Family Home Agencies</a:t>
            </a:r>
          </a:p>
          <a:p>
            <a:pPr lvl="2">
              <a:buNone/>
            </a:pPr>
            <a:r>
              <a:rPr lang="en-US" sz="3200" b="1" dirty="0" smtClean="0"/>
              <a:t>Translation of documents for Early Start</a:t>
            </a:r>
            <a:endParaRPr lang="en-US" sz="3200" b="1" dirty="0"/>
          </a:p>
        </p:txBody>
      </p:sp>
    </p:spTree>
    <p:extLst>
      <p:ext uri="{BB962C8B-B14F-4D97-AF65-F5344CB8AC3E}">
        <p14:creationId xmlns:p14="http://schemas.microsoft.com/office/powerpoint/2010/main" val="39641677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4781"/>
            <a:ext cx="10515600" cy="1325563"/>
          </a:xfrm>
        </p:spPr>
        <p:txBody>
          <a:bodyPr>
            <a:normAutofit/>
          </a:bodyPr>
          <a:lstStyle/>
          <a:p>
            <a:pPr algn="ctr"/>
            <a:r>
              <a:rPr lang="en-US" b="1" dirty="0" smtClean="0">
                <a:solidFill>
                  <a:srgbClr val="C00000"/>
                </a:solidFill>
              </a:rPr>
              <a:t>Follow these Steps if you Wish to Access This Information on our Web Page </a:t>
            </a:r>
            <a:r>
              <a:rPr lang="en-US" b="1" dirty="0" smtClean="0">
                <a:solidFill>
                  <a:srgbClr val="00B050"/>
                </a:solidFill>
              </a:rPr>
              <a:t>rceb.org</a:t>
            </a:r>
            <a:endParaRPr lang="en-US" b="1" dirty="0">
              <a:solidFill>
                <a:srgbClr val="00B050"/>
              </a:solidFill>
            </a:endParaRPr>
          </a:p>
        </p:txBody>
      </p:sp>
      <p:pic>
        <p:nvPicPr>
          <p:cNvPr id="3" name="Picture 2"/>
          <p:cNvPicPr/>
          <p:nvPr/>
        </p:nvPicPr>
        <p:blipFill rotWithShape="1">
          <a:blip r:embed="rId2"/>
          <a:srcRect l="24699" r="12396" b="49543"/>
          <a:stretch/>
        </p:blipFill>
        <p:spPr>
          <a:xfrm>
            <a:off x="2307204" y="1765314"/>
            <a:ext cx="7577592" cy="4142506"/>
          </a:xfrm>
          <a:prstGeom prst="rect">
            <a:avLst/>
          </a:prstGeom>
        </p:spPr>
      </p:pic>
    </p:spTree>
    <p:extLst>
      <p:ext uri="{BB962C8B-B14F-4D97-AF65-F5344CB8AC3E}">
        <p14:creationId xmlns:p14="http://schemas.microsoft.com/office/powerpoint/2010/main" val="190531362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C00000"/>
                </a:solidFill>
              </a:rPr>
              <a:t>What Do You Think?</a:t>
            </a:r>
            <a:endParaRPr lang="en-US" b="1" dirty="0">
              <a:solidFill>
                <a:srgbClr val="C00000"/>
              </a:solidFill>
            </a:endParaRPr>
          </a:p>
        </p:txBody>
      </p:sp>
      <p:sp>
        <p:nvSpPr>
          <p:cNvPr id="3" name="Content Placeholder 2"/>
          <p:cNvSpPr>
            <a:spLocks noGrp="1"/>
          </p:cNvSpPr>
          <p:nvPr>
            <p:ph idx="1"/>
          </p:nvPr>
        </p:nvSpPr>
        <p:spPr/>
        <p:txBody>
          <a:bodyPr/>
          <a:lstStyle/>
          <a:p>
            <a:endParaRPr lang="en-US" dirty="0" smtClean="0"/>
          </a:p>
          <a:p>
            <a:r>
              <a:rPr lang="en-US" dirty="0" smtClean="0"/>
              <a:t>What regional center services do you need/want that are not available to you or your family member?</a:t>
            </a:r>
          </a:p>
          <a:p>
            <a:pPr>
              <a:buNone/>
            </a:pPr>
            <a:endParaRPr lang="en-US" dirty="0" smtClean="0"/>
          </a:p>
          <a:p>
            <a:r>
              <a:rPr lang="en-US" dirty="0" smtClean="0"/>
              <a:t>What would make a difference?</a:t>
            </a:r>
          </a:p>
          <a:p>
            <a:endParaRPr lang="en-US" dirty="0" smtClean="0"/>
          </a:p>
          <a:p>
            <a:r>
              <a:rPr lang="en-US" dirty="0" smtClean="0"/>
              <a:t>What are your unmet needs?</a:t>
            </a:r>
          </a:p>
          <a:p>
            <a:endParaRPr lang="en-US" dirty="0" smtClean="0"/>
          </a:p>
          <a:p>
            <a:pPr>
              <a:buNone/>
            </a:pPr>
            <a:endParaRPr lang="en-US" dirty="0"/>
          </a:p>
        </p:txBody>
      </p:sp>
    </p:spTree>
    <p:extLst>
      <p:ext uri="{BB962C8B-B14F-4D97-AF65-F5344CB8AC3E}">
        <p14:creationId xmlns:p14="http://schemas.microsoft.com/office/powerpoint/2010/main" val="23542660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7200" b="1" dirty="0">
                <a:solidFill>
                  <a:srgbClr val="C00000"/>
                </a:solidFill>
              </a:rPr>
              <a:t>Reporting</a:t>
            </a:r>
          </a:p>
        </p:txBody>
      </p:sp>
      <p:sp>
        <p:nvSpPr>
          <p:cNvPr id="3" name="Content Placeholder 2"/>
          <p:cNvSpPr>
            <a:spLocks noGrp="1"/>
          </p:cNvSpPr>
          <p:nvPr>
            <p:ph idx="1"/>
          </p:nvPr>
        </p:nvSpPr>
        <p:spPr/>
        <p:txBody>
          <a:bodyPr>
            <a:normAutofit fontScale="85000" lnSpcReduction="20000"/>
          </a:bodyPr>
          <a:lstStyle/>
          <a:p>
            <a:r>
              <a:rPr lang="en-US" b="1" dirty="0" smtClean="0"/>
              <a:t>Regional Centers shall annually report to the department regarding its implementation of the requirements of this section.</a:t>
            </a:r>
          </a:p>
          <a:p>
            <a:r>
              <a:rPr lang="en-US" b="1" dirty="0" smtClean="0"/>
              <a:t>The report shall include:</a:t>
            </a:r>
          </a:p>
          <a:p>
            <a:r>
              <a:rPr lang="en-US" b="1" dirty="0" smtClean="0"/>
              <a:t>Actions the regional center took to improve public attendance and participation at stakeholder meetings, including, but not limited to, attendance and participation by underserved communities. </a:t>
            </a:r>
          </a:p>
          <a:p>
            <a:r>
              <a:rPr lang="en-US" b="1" dirty="0" smtClean="0"/>
              <a:t>Copies of minutes from the meeting and attendee comments. </a:t>
            </a:r>
          </a:p>
          <a:p>
            <a:r>
              <a:rPr lang="en-US" b="1" dirty="0" smtClean="0"/>
              <a:t>Whether the data described in this section indicates a need to reduce disparities in the purchase of services among consumers in the regional center’s catchment area. If the data does indicate that need, the regional center’s recommendations and plan to promote equity, and </a:t>
            </a:r>
            <a:r>
              <a:rPr lang="en-US" sz="2600" b="1" dirty="0"/>
              <a:t>reduce</a:t>
            </a:r>
            <a:r>
              <a:rPr lang="en-US" b="1" dirty="0" smtClean="0"/>
              <a:t> disparities, in the purchase of services. </a:t>
            </a:r>
          </a:p>
          <a:p>
            <a:r>
              <a:rPr lang="en-US" b="1" dirty="0" smtClean="0"/>
              <a:t>Each regional center and the department shall annually post the reports on its Internet Web site by August 31. </a:t>
            </a:r>
          </a:p>
          <a:p>
            <a:endParaRPr lang="en-US" dirty="0"/>
          </a:p>
        </p:txBody>
      </p:sp>
    </p:spTree>
    <p:extLst>
      <p:ext uri="{BB962C8B-B14F-4D97-AF65-F5344CB8AC3E}">
        <p14:creationId xmlns:p14="http://schemas.microsoft.com/office/powerpoint/2010/main" val="14997336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solidFill>
                  <a:srgbClr val="C00000"/>
                </a:solidFill>
              </a:rPr>
              <a:t>Requirements for DDS</a:t>
            </a:r>
          </a:p>
        </p:txBody>
      </p:sp>
      <p:sp>
        <p:nvSpPr>
          <p:cNvPr id="3" name="Content Placeholder 2"/>
          <p:cNvSpPr>
            <a:spLocks noGrp="1"/>
          </p:cNvSpPr>
          <p:nvPr>
            <p:ph idx="1"/>
          </p:nvPr>
        </p:nvSpPr>
        <p:spPr/>
        <p:txBody>
          <a:bodyPr>
            <a:normAutofit fontScale="70000" lnSpcReduction="20000"/>
          </a:bodyPr>
          <a:lstStyle/>
          <a:p>
            <a:r>
              <a:rPr lang="en-US" dirty="0" smtClean="0"/>
              <a:t>The department shall consult with stakeholders, including consumers and families that reflect the ethnic and language diversity of regional center consumers, regional centers, advocates, providers, the protection and advocacy agency described in Section 4901, and those entities designated as University Centers for Excellence in Developmental Disabilities Education, Research, and Service pursuant to Section 15061 of Title 42 of the United States Code, to achieve the following objectives: </a:t>
            </a:r>
          </a:p>
          <a:p>
            <a:r>
              <a:rPr lang="en-US" dirty="0" smtClean="0"/>
              <a:t>(A) Review the data compiled pursuant to subdivision (a). </a:t>
            </a:r>
          </a:p>
          <a:p>
            <a:r>
              <a:rPr lang="en-US" dirty="0" smtClean="0"/>
              <a:t>(B) Identify barriers to equitable access to services and supports among consumers and develop recommendations to help reduce disparities in purchase of service expenditures. </a:t>
            </a:r>
          </a:p>
          <a:p>
            <a:r>
              <a:rPr lang="en-US" dirty="0" smtClean="0"/>
              <a:t>(C) Encourage the development and expansion of culturally appropriate services, service delivery, and service coordination. </a:t>
            </a:r>
          </a:p>
          <a:p>
            <a:r>
              <a:rPr lang="en-US" dirty="0" smtClean="0"/>
              <a:t>(D) Identify best practices to reduce disparity and promote equity. </a:t>
            </a:r>
          </a:p>
          <a:p>
            <a:r>
              <a:rPr lang="en-US" dirty="0" smtClean="0"/>
              <a:t>(2) The department shall report the status of its efforts to satisfy the requirements of paragraph (1) during the 2018–19 legislative budget subcommittee hearing process. </a:t>
            </a:r>
            <a:endParaRPr lang="en-US" dirty="0"/>
          </a:p>
        </p:txBody>
      </p:sp>
    </p:spTree>
    <p:extLst>
      <p:ext uri="{BB962C8B-B14F-4D97-AF65-F5344CB8AC3E}">
        <p14:creationId xmlns:p14="http://schemas.microsoft.com/office/powerpoint/2010/main" val="12667555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POS Expenditures</a:t>
            </a:r>
            <a:endParaRPr lang="en-US" b="1" dirty="0">
              <a:solidFill>
                <a:srgbClr val="C00000"/>
              </a:solidFill>
            </a:endParaRPr>
          </a:p>
        </p:txBody>
      </p:sp>
      <p:sp>
        <p:nvSpPr>
          <p:cNvPr id="3" name="Content Placeholder 2"/>
          <p:cNvSpPr>
            <a:spLocks noGrp="1"/>
          </p:cNvSpPr>
          <p:nvPr>
            <p:ph idx="1"/>
          </p:nvPr>
        </p:nvSpPr>
        <p:spPr/>
        <p:txBody>
          <a:bodyPr/>
          <a:lstStyle/>
          <a:p>
            <a:r>
              <a:rPr lang="en-US" dirty="0" smtClean="0"/>
              <a:t>Report shows	cost of services that have been paid for by the regional center</a:t>
            </a:r>
          </a:p>
          <a:p>
            <a:pPr lvl="1"/>
            <a:r>
              <a:rPr lang="en-US" dirty="0" smtClean="0"/>
              <a:t>Doesn’t include services coordinated through a generic resource such as Medicare, Medi-Cal, private insurance, SSI</a:t>
            </a:r>
          </a:p>
          <a:p>
            <a:pPr lvl="1"/>
            <a:r>
              <a:rPr lang="en-US" dirty="0" smtClean="0"/>
              <a:t>Doesn’t include Services provided through contract such as Transportation</a:t>
            </a:r>
          </a:p>
          <a:p>
            <a:pPr lvl="1"/>
            <a:r>
              <a:rPr lang="en-US" dirty="0" smtClean="0"/>
              <a:t>Utilization doesn’t include services provided but not paid for due to late bills</a:t>
            </a:r>
          </a:p>
          <a:p>
            <a:pPr lvl="1"/>
            <a:endParaRPr lang="en-US" dirty="0" smtClean="0"/>
          </a:p>
        </p:txBody>
      </p:sp>
    </p:spTree>
    <p:extLst>
      <p:ext uri="{BB962C8B-B14F-4D97-AF65-F5344CB8AC3E}">
        <p14:creationId xmlns:p14="http://schemas.microsoft.com/office/powerpoint/2010/main" val="23863994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Other Factors</a:t>
            </a:r>
            <a:endParaRPr lang="en-US" b="1" dirty="0">
              <a:solidFill>
                <a:srgbClr val="C00000"/>
              </a:solidFill>
            </a:endParaRPr>
          </a:p>
        </p:txBody>
      </p:sp>
      <p:sp>
        <p:nvSpPr>
          <p:cNvPr id="3" name="Content Placeholder 2"/>
          <p:cNvSpPr>
            <a:spLocks noGrp="1"/>
          </p:cNvSpPr>
          <p:nvPr>
            <p:ph idx="1"/>
          </p:nvPr>
        </p:nvSpPr>
        <p:spPr/>
        <p:txBody>
          <a:bodyPr/>
          <a:lstStyle/>
          <a:p>
            <a:r>
              <a:rPr lang="en-US" dirty="0" smtClean="0"/>
              <a:t>These expenditures and numbers  include more than our average number of consumers as anyone who spent part of the year here is included </a:t>
            </a:r>
          </a:p>
          <a:p>
            <a:r>
              <a:rPr lang="en-US" dirty="0" smtClean="0"/>
              <a:t>Clients with multiple diagnoses are counted more than once in some areas. </a:t>
            </a:r>
          </a:p>
          <a:p>
            <a:r>
              <a:rPr lang="en-US" dirty="0" smtClean="0"/>
              <a:t>Some slides include information on authorized expenditures and some on utilization</a:t>
            </a:r>
          </a:p>
          <a:p>
            <a:endParaRPr lang="en-US" dirty="0"/>
          </a:p>
        </p:txBody>
      </p:sp>
    </p:spTree>
    <p:extLst>
      <p:ext uri="{BB962C8B-B14F-4D97-AF65-F5344CB8AC3E}">
        <p14:creationId xmlns:p14="http://schemas.microsoft.com/office/powerpoint/2010/main" val="24378478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9629</TotalTime>
  <Words>1348</Words>
  <Application>Microsoft Office PowerPoint</Application>
  <PresentationFormat>Widescreen</PresentationFormat>
  <Paragraphs>148</Paragraphs>
  <Slides>52</Slides>
  <Notes>2</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52</vt:i4>
      </vt:variant>
    </vt:vector>
  </HeadingPairs>
  <TitlesOfParts>
    <vt:vector size="59" baseType="lpstr">
      <vt:lpstr>Arial</vt:lpstr>
      <vt:lpstr>Calibri</vt:lpstr>
      <vt:lpstr>Calibri Light</vt:lpstr>
      <vt:lpstr>Times New Roman</vt:lpstr>
      <vt:lpstr>Office Theme</vt:lpstr>
      <vt:lpstr>1_Office Theme</vt:lpstr>
      <vt:lpstr>2_Office Theme</vt:lpstr>
      <vt:lpstr>PowerPoint Presentation</vt:lpstr>
      <vt:lpstr> Why? </vt:lpstr>
      <vt:lpstr>Compilation Of Data</vt:lpstr>
      <vt:lpstr>Posting of Data</vt:lpstr>
      <vt:lpstr>Public Meetings</vt:lpstr>
      <vt:lpstr>Reporting</vt:lpstr>
      <vt:lpstr>Requirements for DDS</vt:lpstr>
      <vt:lpstr>POS Expenditures</vt:lpstr>
      <vt:lpstr>Other Factors</vt:lpstr>
      <vt:lpstr> RCEB and Our Community</vt:lpstr>
      <vt:lpstr>PowerPoint Presentation</vt:lpstr>
      <vt:lpstr>PowerPoint Presentation</vt:lpstr>
      <vt:lpstr>RCEB YEAR TO YEAR</vt:lpstr>
      <vt:lpstr>PowerPoint Presentation</vt:lpstr>
      <vt:lpstr>PowerPoint Presentation</vt:lpstr>
      <vt:lpstr>PowerPoint Presentation</vt:lpstr>
      <vt:lpstr>Overall Living at Home</vt:lpstr>
      <vt:lpstr>Adults Living Out of Home</vt:lpstr>
      <vt:lpstr>Living at Home</vt:lpstr>
      <vt:lpstr>All Ages Expenditure By Ethnicity</vt:lpstr>
      <vt:lpstr>3-21 Expenditures</vt:lpstr>
      <vt:lpstr>Under 3 Expenditures</vt:lpstr>
      <vt:lpstr>Ages 22 and Up Expenditures</vt:lpstr>
      <vt:lpstr>2017-2018 Expenditures By Ethnicity and Age</vt:lpstr>
      <vt:lpstr>Expenditure by Age</vt:lpstr>
      <vt:lpstr>Comparison In and Out</vt:lpstr>
      <vt:lpstr>Under 3 By Language</vt:lpstr>
      <vt:lpstr>POS By Ethnicity and Residence Adults</vt:lpstr>
      <vt:lpstr>All Ages Expenditure By Language</vt:lpstr>
      <vt:lpstr>Expenditure by Language and Living Arrangement - Adults</vt:lpstr>
      <vt:lpstr>Utilization</vt:lpstr>
      <vt:lpstr>By Diagnosis</vt:lpstr>
      <vt:lpstr>Expenditures By Diagnosis</vt:lpstr>
      <vt:lpstr>Year to Year Expenditures By Diagnosis</vt:lpstr>
      <vt:lpstr>Insurance Related Purchases</vt:lpstr>
      <vt:lpstr>Insurance Expenses By Diagnosis in 2018</vt:lpstr>
      <vt:lpstr>Year to Year Insurance Related Expenses by Ethnicity</vt:lpstr>
      <vt:lpstr>Individuals with NO Purchase of Services</vt:lpstr>
      <vt:lpstr>No Purchase Of Services By Ethnicity</vt:lpstr>
      <vt:lpstr>No Purchase of Service By Ethnicity Year to Year</vt:lpstr>
      <vt:lpstr>No Purchase of Service by Language</vt:lpstr>
      <vt:lpstr>No Purchase of Service by Language Adults Year to Year</vt:lpstr>
      <vt:lpstr>No Purchase of Service by Diagnosis</vt:lpstr>
      <vt:lpstr>2016 – 2017 Expenditures by Diagnosis</vt:lpstr>
      <vt:lpstr> Summary</vt:lpstr>
      <vt:lpstr>Summary</vt:lpstr>
      <vt:lpstr>Summary</vt:lpstr>
      <vt:lpstr>Ongoing Efforts</vt:lpstr>
      <vt:lpstr>Steps Taken</vt:lpstr>
      <vt:lpstr>ABX2-1 Funding</vt:lpstr>
      <vt:lpstr>Follow these Steps if you Wish to Access This Information on our Web Page rceb.org</vt:lpstr>
      <vt:lpstr>What Do You Think?</vt:lpstr>
    </vt:vector>
  </TitlesOfParts>
  <Company>Regional Center of the East Bay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Jairo Guiza</dc:creator>
  <cp:lastModifiedBy>Michi Toy</cp:lastModifiedBy>
  <cp:revision>67</cp:revision>
  <dcterms:created xsi:type="dcterms:W3CDTF">2019-02-07T23:08:24Z</dcterms:created>
  <dcterms:modified xsi:type="dcterms:W3CDTF">2019-03-20T22:39:45Z</dcterms:modified>
</cp:coreProperties>
</file>