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7.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8.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9.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0.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1.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2.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3.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4.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15.xml" ContentType="application/vnd.openxmlformats-officedocument.themeOverr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16.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17.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18.xml" ContentType="application/vnd.openxmlformats-officedocument.themeOverr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19.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0.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1.xml" ContentType="application/vnd.openxmlformats-officedocument.themeOverr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2.xml" ContentType="application/vnd.openxmlformats-officedocument.themeOverr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23.xml" ContentType="application/vnd.openxmlformats-officedocument.themeOverr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24.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2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Lst>
  <p:notesMasterIdLst>
    <p:notesMasterId r:id="rId55"/>
  </p:notesMasterIdLst>
  <p:handoutMasterIdLst>
    <p:handoutMasterId r:id="rId56"/>
  </p:handoutMasterIdLst>
  <p:sldIdLst>
    <p:sldId id="316" r:id="rId4"/>
    <p:sldId id="317" r:id="rId5"/>
    <p:sldId id="318" r:id="rId6"/>
    <p:sldId id="319" r:id="rId7"/>
    <p:sldId id="320" r:id="rId8"/>
    <p:sldId id="321" r:id="rId9"/>
    <p:sldId id="322" r:id="rId10"/>
    <p:sldId id="323" r:id="rId11"/>
    <p:sldId id="324" r:id="rId12"/>
    <p:sldId id="302"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370" r:id="rId47"/>
    <p:sldId id="371" r:id="rId48"/>
    <p:sldId id="372" r:id="rId49"/>
    <p:sldId id="373" r:id="rId50"/>
    <p:sldId id="374" r:id="rId51"/>
    <p:sldId id="375" r:id="rId52"/>
    <p:sldId id="377" r:id="rId53"/>
    <p:sldId id="376" r:id="rId5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9" d="100"/>
          <a:sy n="69" d="100"/>
        </p:scale>
        <p:origin x="50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JGuiza\Desktop\Jairo's%20Documents\POS%20Data%20-%20Documents\Data%202019%20Espanol.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JGuiza\Desktop\Jairo's%20Documents\POS%20Data%20-%20Documents\Data%202019%20Espanol.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20Espanol.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JGuiza\Desktop\Jairo's%20Documents\POS%20Data%20-%20Documents\Data%202019%20Espanol.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JGuiza\Desktop\Jairo's%20Documents\POS%20Data%20-%20Documents\Data%202019%20Espanol.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JGuiza\Desktop\Jairo's%20Documents\POS%20Data%20-%20Documents\Data%202019%20Espanol.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C:\Users\JGuiza\Desktop\Jairo's%20Documents\POS%20Data%20-%20Documents\Data%202019%20Espanol.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C:\Users\JGuiza\Desktop\Jairo's%20Documents\POS%20Data%20-%20Documents\Data%202019%20Espanol.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C:\Users\JGuiza\Desktop\Jairo's%20Documents\POS%20Data%20-%20Documents\Data%202019%20Espanol.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20Espanol.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C:\Users\JGuiza\Desktop\Jairo's%20Documents\POS%20Data%20-%20Documents\Data%202019%20Espanol.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JGuiza\Desktop\Jairo's%20Documents\POS%20Data%20-%20Documents\Data%202019%20Espanol.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20Espanol.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C:\Users\JGuiza\Desktop\Jairo's%20Documents\POS%20Data%20-%20Documents\Data%202019%20Espanol.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C:\Users\JGuiza\Desktop\Jairo's%20Documents\POS%20Data%20-%20Documents\Data%202019%20Espanol.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C:\Users\JGuiza\Desktop\Jairo's%20Documents\POS%20Data%20-%20Documents\Data%202019%20Espanol.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file:///C:\Users\JGuiza\Desktop\Jairo's%20Documents\POS%20Data%20-%20Documents\Data%202019%20Espanol.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C:\Users\JGuiza\Desktop\Jairo's%20Documents\POS%20Data%20-%20Documents\Data%202019%20Espanol.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file:///C:\Users\JGuiza\Desktop\Jairo's%20Documents\POS%20Data%20-%20Documents\Data%202019%20Espanol.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C:\Users\JGuiza\Desktop\Jairo's%20Documents\POS%20Data%20-%20Documents\Data%202019%20Espanol.xlsx" TargetMode="Externa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file:///C:\Users\JGuiza\Desktop\Jairo's%20Documents\POS%20Data%20-%20Documents\Data%202019%20Espanol.xlsx" TargetMode="External"/></Relationships>
</file>

<file path=ppt/charts/_rels/chart29.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20Espanol.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C:\Users\JGuiza\Desktop\Jairo's%20Documents\POS%20Data%20-%20Documents\Data%202019%20Espanol.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C:\Users\JGuiza\Desktop\Jairo's%20Documents\POS%20Data%20-%20Documents\Data%202019%20Espanol.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C:\Users\JGuiza\Desktop\Jairo's%20Documents\POS%20Data%20-%20Documents\Data%202019%20Espanol.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JGuiza\Desktop\Jairo's%20Documents\POS%20Data%20-%20Documents\Data%202019%20Espanol.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JGuiza\Desktop\Jairo's%20Documents\POS%20Data%20-%20Documents\Data%202019%20Espanol.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JGuiza\Desktop\Jairo's%20Documents\POS%20Data%20-%20Documents\Data%202019%20Espanol.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JGuiza\Desktop\Jairo's%20Documents\POS%20Data%20-%20Documents\Data%202019%20Espano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cap="all" baseline="0">
                <a:solidFill>
                  <a:srgbClr val="C00000"/>
                </a:solidFill>
                <a:latin typeface="+mn-lt"/>
                <a:ea typeface="+mn-ea"/>
                <a:cs typeface="+mn-cs"/>
              </a:defRPr>
            </a:pPr>
            <a:r>
              <a:rPr lang="es-CO" sz="3200" noProof="0" dirty="0" smtClean="0">
                <a:solidFill>
                  <a:srgbClr val="C00000"/>
                </a:solidFill>
              </a:rPr>
              <a:t>Porcentaje de clientes del RCEB por etnicidad</a:t>
            </a:r>
            <a:endParaRPr lang="es-CO" sz="3200" noProof="0" dirty="0">
              <a:solidFill>
                <a:srgbClr val="C00000"/>
              </a:solidFill>
            </a:endParaRPr>
          </a:p>
        </c:rich>
      </c:tx>
      <c:overlay val="0"/>
      <c:spPr>
        <a:noFill/>
        <a:ln>
          <a:noFill/>
        </a:ln>
        <a:effectLst/>
      </c:spPr>
      <c:txPr>
        <a:bodyPr rot="0" spcFirstLastPara="1" vertOverflow="ellipsis" vert="horz" wrap="square" anchor="ctr" anchorCtr="1"/>
        <a:lstStyle/>
        <a:p>
          <a:pPr>
            <a:defRPr sz="3200" b="1" i="0" u="none" strike="noStrike" kern="1200" cap="all" baseline="0">
              <a:solidFill>
                <a:srgbClr val="C00000"/>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86110268570035E-2"/>
          <c:y val="0.26077507449311371"/>
          <c:w val="0.82051134527669345"/>
          <c:h val="0.37945440842617995"/>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dLbl>
              <c:idx val="4"/>
              <c:layout>
                <c:manualLayout>
                  <c:x val="2.2075059024709988E-3"/>
                  <c:y val="2.1978028317045459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Sheet1!$A$1:$A$7</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Sheet1!$B$1:$B$7</c:f>
              <c:numCache>
                <c:formatCode>0.00%</c:formatCode>
                <c:ptCount val="7"/>
                <c:pt idx="0">
                  <c:v>2E-3</c:v>
                </c:pt>
                <c:pt idx="1">
                  <c:v>0.184</c:v>
                </c:pt>
                <c:pt idx="2">
                  <c:v>0.16239999999999999</c:v>
                </c:pt>
                <c:pt idx="3">
                  <c:v>0.2349</c:v>
                </c:pt>
                <c:pt idx="4">
                  <c:v>2.5999999999999999E-3</c:v>
                </c:pt>
                <c:pt idx="5">
                  <c:v>0.13969999999999999</c:v>
                </c:pt>
                <c:pt idx="6">
                  <c:v>0.27410000000000001</c:v>
                </c:pt>
              </c:numCache>
            </c:numRef>
          </c:val>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Sheet8!$B$1</c:f>
              <c:strCache>
                <c:ptCount val="1"/>
                <c:pt idx="0">
                  <c:v>En General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Sheet8!$A$2:$A$8</c:f>
              <c:strCache>
                <c:ptCount val="7"/>
                <c:pt idx="0">
                  <c:v>Ind. Americano o Nativo de Alaska</c:v>
                </c:pt>
                <c:pt idx="1">
                  <c:v>Asiatico</c:v>
                </c:pt>
                <c:pt idx="2">
                  <c:v>Negro/Afroamericano</c:v>
                </c:pt>
                <c:pt idx="3">
                  <c:v>Hispano</c:v>
                </c:pt>
                <c:pt idx="4">
                  <c:v>Nativo de  Hawaii o de Otra Isla del P</c:v>
                </c:pt>
                <c:pt idx="5">
                  <c:v>Otra Etnia o Raza / Multicultural</c:v>
                </c:pt>
                <c:pt idx="6">
                  <c:v>Blanco</c:v>
                </c:pt>
              </c:strCache>
            </c:strRef>
          </c:cat>
          <c:val>
            <c:numRef>
              <c:f>Sheet8!$B$2:$B$8</c:f>
              <c:numCache>
                <c:formatCode>0.00%</c:formatCode>
                <c:ptCount val="7"/>
                <c:pt idx="0">
                  <c:v>0.58689999999999998</c:v>
                </c:pt>
                <c:pt idx="1">
                  <c:v>0.90569999999999995</c:v>
                </c:pt>
                <c:pt idx="2">
                  <c:v>0.68430000000000002</c:v>
                </c:pt>
                <c:pt idx="3">
                  <c:v>0.92130000000000001</c:v>
                </c:pt>
                <c:pt idx="4">
                  <c:v>0.91520000000000001</c:v>
                </c:pt>
                <c:pt idx="5">
                  <c:v>0.89790000000000003</c:v>
                </c:pt>
                <c:pt idx="6">
                  <c:v>0.61709999999999998</c:v>
                </c:pt>
              </c:numCache>
            </c:numRef>
          </c:val>
        </c:ser>
        <c:ser>
          <c:idx val="1"/>
          <c:order val="1"/>
          <c:tx>
            <c:strRef>
              <c:f>Sheet8!$C$1</c:f>
              <c:strCache>
                <c:ptCount val="1"/>
                <c:pt idx="0">
                  <c:v>Edades 3 - 21</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Sheet8!$A$2:$A$8</c:f>
              <c:strCache>
                <c:ptCount val="7"/>
                <c:pt idx="0">
                  <c:v>Ind. Americano o Nativo de Alaska</c:v>
                </c:pt>
                <c:pt idx="1">
                  <c:v>Asiatico</c:v>
                </c:pt>
                <c:pt idx="2">
                  <c:v>Negro/Afroamericano</c:v>
                </c:pt>
                <c:pt idx="3">
                  <c:v>Hispano</c:v>
                </c:pt>
                <c:pt idx="4">
                  <c:v>Nativo de  Hawaii o de Otra Isla del P</c:v>
                </c:pt>
                <c:pt idx="5">
                  <c:v>Otra Etnia o Raza / Multicultural</c:v>
                </c:pt>
                <c:pt idx="6">
                  <c:v>Blanco</c:v>
                </c:pt>
              </c:strCache>
            </c:strRef>
          </c:cat>
          <c:val>
            <c:numRef>
              <c:f>Sheet8!$C$2:$C$8</c:f>
              <c:numCache>
                <c:formatCode>0.00%</c:formatCode>
                <c:ptCount val="7"/>
                <c:pt idx="0">
                  <c:v>1</c:v>
                </c:pt>
                <c:pt idx="1">
                  <c:v>0.97589999999999999</c:v>
                </c:pt>
                <c:pt idx="2">
                  <c:v>0.94569999999999999</c:v>
                </c:pt>
                <c:pt idx="3">
                  <c:v>0.98870000000000002</c:v>
                </c:pt>
                <c:pt idx="4">
                  <c:v>1</c:v>
                </c:pt>
                <c:pt idx="5">
                  <c:v>0.97909999999999997</c:v>
                </c:pt>
                <c:pt idx="6">
                  <c:v>0.94069999999999998</c:v>
                </c:pt>
              </c:numCache>
            </c:numRef>
          </c:val>
        </c:ser>
        <c:dLbls>
          <c:showLegendKey val="0"/>
          <c:showVal val="1"/>
          <c:showCatName val="0"/>
          <c:showSerName val="0"/>
          <c:showPercent val="0"/>
          <c:showBubbleSize val="0"/>
        </c:dLbls>
        <c:gapWidth val="150"/>
        <c:shape val="box"/>
        <c:axId val="237910920"/>
        <c:axId val="237911312"/>
        <c:axId val="238379224"/>
      </c:bar3DChart>
      <c:catAx>
        <c:axId val="2379109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rgbClr val="002060"/>
                </a:solidFill>
                <a:latin typeface="+mn-lt"/>
                <a:ea typeface="+mn-ea"/>
                <a:cs typeface="+mn-cs"/>
              </a:defRPr>
            </a:pPr>
            <a:endParaRPr lang="en-US"/>
          </a:p>
        </c:txPr>
        <c:crossAx val="237911312"/>
        <c:crosses val="autoZero"/>
        <c:auto val="1"/>
        <c:lblAlgn val="ctr"/>
        <c:lblOffset val="100"/>
        <c:noMultiLvlLbl val="0"/>
      </c:catAx>
      <c:valAx>
        <c:axId val="2379113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10920"/>
        <c:crosses val="autoZero"/>
        <c:crossBetween val="between"/>
      </c:valAx>
      <c:serAx>
        <c:axId val="238379224"/>
        <c:scaling>
          <c:orientation val="minMax"/>
        </c:scaling>
        <c:delete val="1"/>
        <c:axPos val="b"/>
        <c:majorTickMark val="none"/>
        <c:minorTickMark val="none"/>
        <c:tickLblPos val="nextTo"/>
        <c:crossAx val="237911312"/>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Sheet9!$B$2:$B$8</c:f>
              <c:numCache>
                <c:formatCode>_("$"* #,##0.00_);_("$"* \(#,##0.00\);_("$"* "-"??_);_(@_)</c:formatCode>
                <c:ptCount val="7"/>
                <c:pt idx="0">
                  <c:v>24281</c:v>
                </c:pt>
                <c:pt idx="1">
                  <c:v>11000</c:v>
                </c:pt>
                <c:pt idx="2">
                  <c:v>19997</c:v>
                </c:pt>
                <c:pt idx="3">
                  <c:v>8717</c:v>
                </c:pt>
                <c:pt idx="4">
                  <c:v>11605</c:v>
                </c:pt>
                <c:pt idx="5">
                  <c:v>10140</c:v>
                </c:pt>
                <c:pt idx="6">
                  <c:v>26116</c:v>
                </c:pt>
              </c:numCache>
            </c:numRef>
          </c:val>
        </c:ser>
        <c:dLbls>
          <c:dLblPos val="outEnd"/>
          <c:showLegendKey val="0"/>
          <c:showVal val="1"/>
          <c:showCatName val="0"/>
          <c:showSerName val="0"/>
          <c:showPercent val="0"/>
          <c:showBubbleSize val="0"/>
        </c:dLbls>
        <c:gapWidth val="182"/>
        <c:axId val="237927776"/>
        <c:axId val="237928168"/>
      </c:barChart>
      <c:catAx>
        <c:axId val="237927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37928168"/>
        <c:crosses val="autoZero"/>
        <c:auto val="1"/>
        <c:lblAlgn val="ctr"/>
        <c:lblOffset val="100"/>
        <c:noMultiLvlLbl val="0"/>
      </c:catAx>
      <c:valAx>
        <c:axId val="237928168"/>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2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Sheet10!$A$1:$A$7</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Sheet10!$B$1:$B$7</c:f>
              <c:numCache>
                <c:formatCode>_("$"* #,##0.00_);_("$"* \(#,##0.00\);_("$"* "-"??_);_(@_)</c:formatCode>
                <c:ptCount val="7"/>
                <c:pt idx="0">
                  <c:v>2486</c:v>
                </c:pt>
                <c:pt idx="1">
                  <c:v>5897</c:v>
                </c:pt>
                <c:pt idx="2">
                  <c:v>7024</c:v>
                </c:pt>
                <c:pt idx="3">
                  <c:v>3960</c:v>
                </c:pt>
                <c:pt idx="4">
                  <c:v>3384</c:v>
                </c:pt>
                <c:pt idx="5">
                  <c:v>4451</c:v>
                </c:pt>
                <c:pt idx="6">
                  <c:v>7142</c:v>
                </c:pt>
              </c:numCache>
            </c:numRef>
          </c:val>
        </c:ser>
        <c:dLbls>
          <c:showLegendKey val="0"/>
          <c:showVal val="1"/>
          <c:showCatName val="0"/>
          <c:showSerName val="0"/>
          <c:showPercent val="0"/>
          <c:showBubbleSize val="0"/>
        </c:dLbls>
        <c:gapWidth val="150"/>
        <c:shape val="box"/>
        <c:axId val="237928952"/>
        <c:axId val="237719376"/>
        <c:axId val="0"/>
      </c:bar3DChart>
      <c:catAx>
        <c:axId val="237928952"/>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FF0000"/>
                </a:solidFill>
                <a:latin typeface="+mn-lt"/>
                <a:ea typeface="+mn-ea"/>
                <a:cs typeface="+mn-cs"/>
              </a:defRPr>
            </a:pPr>
            <a:endParaRPr lang="en-US"/>
          </a:p>
        </c:txPr>
        <c:crossAx val="237719376"/>
        <c:crosses val="autoZero"/>
        <c:auto val="1"/>
        <c:lblAlgn val="ctr"/>
        <c:lblOffset val="100"/>
        <c:noMultiLvlLbl val="0"/>
      </c:catAx>
      <c:valAx>
        <c:axId val="237719376"/>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28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Sheet11!$A$1:$A$7</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Sheet11!$B$1:$B$7</c:f>
              <c:numCache>
                <c:formatCode>_("$"* #,##0.00_);_("$"* \(#,##0.00\);_("$"* "-"??_);_(@_)</c:formatCode>
                <c:ptCount val="7"/>
                <c:pt idx="0">
                  <c:v>5705</c:v>
                </c:pt>
                <c:pt idx="1">
                  <c:v>3996</c:v>
                </c:pt>
                <c:pt idx="2">
                  <c:v>4267</c:v>
                </c:pt>
                <c:pt idx="3">
                  <c:v>3569</c:v>
                </c:pt>
                <c:pt idx="4">
                  <c:v>3569</c:v>
                </c:pt>
                <c:pt idx="5">
                  <c:v>3757</c:v>
                </c:pt>
                <c:pt idx="6">
                  <c:v>4046</c:v>
                </c:pt>
              </c:numCache>
            </c:numRef>
          </c:val>
        </c:ser>
        <c:dLbls>
          <c:showLegendKey val="0"/>
          <c:showVal val="1"/>
          <c:showCatName val="0"/>
          <c:showSerName val="0"/>
          <c:showPercent val="0"/>
          <c:showBubbleSize val="0"/>
        </c:dLbls>
        <c:gapWidth val="150"/>
        <c:shape val="box"/>
        <c:axId val="237720160"/>
        <c:axId val="237720552"/>
        <c:axId val="0"/>
      </c:bar3DChart>
      <c:catAx>
        <c:axId val="2377201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FF0000"/>
                </a:solidFill>
                <a:latin typeface="+mn-lt"/>
                <a:ea typeface="+mn-ea"/>
                <a:cs typeface="+mn-cs"/>
              </a:defRPr>
            </a:pPr>
            <a:endParaRPr lang="en-US"/>
          </a:p>
        </c:txPr>
        <c:crossAx val="237720552"/>
        <c:crosses val="autoZero"/>
        <c:auto val="1"/>
        <c:lblAlgn val="ctr"/>
        <c:lblOffset val="100"/>
        <c:noMultiLvlLbl val="0"/>
      </c:catAx>
      <c:valAx>
        <c:axId val="237720552"/>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720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Sheet12!$A$1:$A$7</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Sheet12!$B$1:$B$7</c:f>
              <c:numCache>
                <c:formatCode>_("$"* #,##0.00_);_("$"* \(#,##0.00\);_("$"* "-"??_);_(@_)</c:formatCode>
                <c:ptCount val="7"/>
                <c:pt idx="0">
                  <c:v>37378</c:v>
                </c:pt>
                <c:pt idx="1">
                  <c:v>23395</c:v>
                </c:pt>
                <c:pt idx="2">
                  <c:v>30462</c:v>
                </c:pt>
                <c:pt idx="3">
                  <c:v>22759</c:v>
                </c:pt>
                <c:pt idx="4">
                  <c:v>26385</c:v>
                </c:pt>
                <c:pt idx="5">
                  <c:v>26924</c:v>
                </c:pt>
                <c:pt idx="6">
                  <c:v>40168</c:v>
                </c:pt>
              </c:numCache>
            </c:numRef>
          </c:val>
        </c:ser>
        <c:dLbls>
          <c:showLegendKey val="0"/>
          <c:showVal val="1"/>
          <c:showCatName val="0"/>
          <c:showSerName val="0"/>
          <c:showPercent val="0"/>
          <c:showBubbleSize val="0"/>
        </c:dLbls>
        <c:gapWidth val="150"/>
        <c:shape val="box"/>
        <c:axId val="238519112"/>
        <c:axId val="238519504"/>
        <c:axId val="0"/>
      </c:bar3DChart>
      <c:catAx>
        <c:axId val="238519112"/>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38519504"/>
        <c:crosses val="autoZero"/>
        <c:auto val="1"/>
        <c:lblAlgn val="ctr"/>
        <c:lblOffset val="100"/>
        <c:noMultiLvlLbl val="0"/>
      </c:catAx>
      <c:valAx>
        <c:axId val="238519504"/>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519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Sheet13!$B$1</c:f>
              <c:strCache>
                <c:ptCount val="1"/>
                <c:pt idx="0">
                  <c:v>Adultos</c:v>
                </c:pt>
              </c:strCache>
            </c:strRef>
          </c:tx>
          <c:spPr>
            <a:solidFill>
              <a:schemeClr val="accent1"/>
            </a:solidFill>
            <a:ln>
              <a:noFill/>
            </a:ln>
            <a:effectLst/>
            <a:sp3d/>
          </c:spPr>
          <c:invertIfNegative val="0"/>
          <c:cat>
            <c:strRef>
              <c:f>Sheet13!$A$2:$A$8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Sheet13!$B$2:$B$8</c:f>
              <c:numCache>
                <c:formatCode>_("$"* #,##0.00_);_("$"* \(#,##0.00\);_("$"* "-"??_);_(@_)</c:formatCode>
                <c:ptCount val="7"/>
                <c:pt idx="0">
                  <c:v>37378</c:v>
                </c:pt>
                <c:pt idx="1">
                  <c:v>23395</c:v>
                </c:pt>
                <c:pt idx="2">
                  <c:v>30462</c:v>
                </c:pt>
                <c:pt idx="3">
                  <c:v>22759</c:v>
                </c:pt>
                <c:pt idx="4">
                  <c:v>26385</c:v>
                </c:pt>
                <c:pt idx="5">
                  <c:v>26924</c:v>
                </c:pt>
                <c:pt idx="6">
                  <c:v>40168</c:v>
                </c:pt>
              </c:numCache>
            </c:numRef>
          </c:val>
        </c:ser>
        <c:ser>
          <c:idx val="1"/>
          <c:order val="1"/>
          <c:tx>
            <c:strRef>
              <c:f>Sheet13!$C$1</c:f>
              <c:strCache>
                <c:ptCount val="1"/>
                <c:pt idx="0">
                  <c:v>3 a 21</c:v>
                </c:pt>
              </c:strCache>
            </c:strRef>
          </c:tx>
          <c:spPr>
            <a:solidFill>
              <a:schemeClr val="accent2"/>
            </a:solidFill>
            <a:ln>
              <a:noFill/>
            </a:ln>
            <a:effectLst/>
            <a:sp3d/>
          </c:spPr>
          <c:invertIfNegative val="0"/>
          <c:cat>
            <c:strRef>
              <c:f>Sheet13!$A$2:$A$8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Sheet13!$C$2:$C$8</c:f>
              <c:numCache>
                <c:formatCode>_("$"* #,##0.00_);_("$"* \(#,##0.00\);_("$"* "-"??_);_(@_)</c:formatCode>
                <c:ptCount val="7"/>
                <c:pt idx="0">
                  <c:v>2486</c:v>
                </c:pt>
                <c:pt idx="1">
                  <c:v>5897</c:v>
                </c:pt>
                <c:pt idx="2">
                  <c:v>7024</c:v>
                </c:pt>
                <c:pt idx="3">
                  <c:v>3960</c:v>
                </c:pt>
                <c:pt idx="4">
                  <c:v>3384</c:v>
                </c:pt>
                <c:pt idx="5">
                  <c:v>4451</c:v>
                </c:pt>
                <c:pt idx="6">
                  <c:v>7142</c:v>
                </c:pt>
              </c:numCache>
            </c:numRef>
          </c:val>
        </c:ser>
        <c:ser>
          <c:idx val="2"/>
          <c:order val="2"/>
          <c:tx>
            <c:strRef>
              <c:f>Sheet13!$D$1</c:f>
              <c:strCache>
                <c:ptCount val="1"/>
                <c:pt idx="0">
                  <c:v>Menos de 3</c:v>
                </c:pt>
              </c:strCache>
            </c:strRef>
          </c:tx>
          <c:spPr>
            <a:solidFill>
              <a:schemeClr val="accent3"/>
            </a:solidFill>
            <a:ln>
              <a:noFill/>
            </a:ln>
            <a:effectLst/>
            <a:sp3d/>
          </c:spPr>
          <c:invertIfNegative val="0"/>
          <c:cat>
            <c:strRef>
              <c:f>Sheet13!$A$2:$A$8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Sheet13!$D$2:$D$8</c:f>
              <c:numCache>
                <c:formatCode>_("$"* #,##0.00_);_("$"* \(#,##0.00\);_("$"* "-"??_);_(@_)</c:formatCode>
                <c:ptCount val="7"/>
                <c:pt idx="0">
                  <c:v>5705</c:v>
                </c:pt>
                <c:pt idx="1">
                  <c:v>3996</c:v>
                </c:pt>
                <c:pt idx="2">
                  <c:v>4267</c:v>
                </c:pt>
                <c:pt idx="3">
                  <c:v>3569</c:v>
                </c:pt>
                <c:pt idx="4">
                  <c:v>3569</c:v>
                </c:pt>
                <c:pt idx="5">
                  <c:v>3757</c:v>
                </c:pt>
                <c:pt idx="6">
                  <c:v>4046</c:v>
                </c:pt>
              </c:numCache>
            </c:numRef>
          </c:val>
        </c:ser>
        <c:ser>
          <c:idx val="3"/>
          <c:order val="3"/>
          <c:tx>
            <c:strRef>
              <c:f>Sheet13!$E$1</c:f>
              <c:strCache>
                <c:ptCount val="1"/>
                <c:pt idx="0">
                  <c:v>En General</c:v>
                </c:pt>
              </c:strCache>
            </c:strRef>
          </c:tx>
          <c:spPr>
            <a:solidFill>
              <a:schemeClr val="accent4"/>
            </a:solidFill>
            <a:ln>
              <a:noFill/>
            </a:ln>
            <a:effectLst/>
            <a:sp3d/>
          </c:spPr>
          <c:invertIfNegative val="0"/>
          <c:cat>
            <c:strRef>
              <c:f>Sheet13!$A$2:$A$8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Sheet13!$E$2:$E$8</c:f>
              <c:numCache>
                <c:formatCode>_("$"* #,##0.00_);_("$"* \(#,##0.00\);_("$"* "-"??_);_(@_)</c:formatCode>
                <c:ptCount val="7"/>
                <c:pt idx="0">
                  <c:v>24281</c:v>
                </c:pt>
                <c:pt idx="1">
                  <c:v>11000</c:v>
                </c:pt>
                <c:pt idx="2">
                  <c:v>19997</c:v>
                </c:pt>
                <c:pt idx="3">
                  <c:v>8717</c:v>
                </c:pt>
                <c:pt idx="4">
                  <c:v>11605</c:v>
                </c:pt>
                <c:pt idx="5">
                  <c:v>10140</c:v>
                </c:pt>
                <c:pt idx="6">
                  <c:v>26116</c:v>
                </c:pt>
              </c:numCache>
            </c:numRef>
          </c:val>
        </c:ser>
        <c:dLbls>
          <c:showLegendKey val="0"/>
          <c:showVal val="0"/>
          <c:showCatName val="0"/>
          <c:showSerName val="0"/>
          <c:showPercent val="0"/>
          <c:showBubbleSize val="0"/>
        </c:dLbls>
        <c:gapWidth val="150"/>
        <c:shape val="box"/>
        <c:axId val="238520288"/>
        <c:axId val="238520680"/>
        <c:axId val="0"/>
      </c:bar3DChart>
      <c:catAx>
        <c:axId val="2385202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520680"/>
        <c:crosses val="autoZero"/>
        <c:auto val="1"/>
        <c:lblAlgn val="ctr"/>
        <c:lblOffset val="100"/>
        <c:noMultiLvlLbl val="0"/>
      </c:catAx>
      <c:valAx>
        <c:axId val="23852068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5202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Sheet14!$A$2</c:f>
              <c:strCache>
                <c:ptCount val="1"/>
                <c:pt idx="0">
                  <c:v>Indigena Americano o Nativo de Alaska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Sheet14!$B$2:$D$2</c:f>
              <c:numCache>
                <c:formatCode>_("$"* #,##0.00_);_("$"* \(#,##0.00\);_("$"* "-"??_);_(@_)</c:formatCode>
                <c:ptCount val="3"/>
                <c:pt idx="0">
                  <c:v>37378</c:v>
                </c:pt>
                <c:pt idx="1">
                  <c:v>2486</c:v>
                </c:pt>
                <c:pt idx="2">
                  <c:v>5705</c:v>
                </c:pt>
              </c:numCache>
            </c:numRef>
          </c:val>
        </c:ser>
        <c:ser>
          <c:idx val="1"/>
          <c:order val="1"/>
          <c:tx>
            <c:strRef>
              <c:f>Sheet14!$A$3</c:f>
              <c:strCache>
                <c:ptCount val="1"/>
                <c:pt idx="0">
                  <c:v>Asiatico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Sheet14!$B$3:$D$3</c:f>
              <c:numCache>
                <c:formatCode>_("$"* #,##0.00_);_("$"* \(#,##0.00\);_("$"* "-"??_);_(@_)</c:formatCode>
                <c:ptCount val="3"/>
                <c:pt idx="0">
                  <c:v>23395</c:v>
                </c:pt>
                <c:pt idx="1">
                  <c:v>5897</c:v>
                </c:pt>
                <c:pt idx="2">
                  <c:v>3996</c:v>
                </c:pt>
              </c:numCache>
            </c:numRef>
          </c:val>
        </c:ser>
        <c:ser>
          <c:idx val="2"/>
          <c:order val="2"/>
          <c:tx>
            <c:strRef>
              <c:f>Sheet14!$A$4</c:f>
              <c:strCache>
                <c:ptCount val="1"/>
                <c:pt idx="0">
                  <c:v>Negro/Afroamericano</c:v>
                </c:pt>
              </c:strCache>
            </c:strRef>
          </c:tx>
          <c:spPr>
            <a:solidFill>
              <a:schemeClr val="accent3"/>
            </a:solidFill>
            <a:ln>
              <a:noFill/>
            </a:ln>
            <a:effectLst/>
          </c:spPr>
          <c:invertIfNegative val="0"/>
          <c:dLbls>
            <c:dLbl>
              <c:idx val="2"/>
              <c:layout>
                <c:manualLayout>
                  <c:x val="-1.1408730247849724E-3"/>
                  <c:y val="-3.68767096538034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Sheet14!$B$4:$D$4</c:f>
              <c:numCache>
                <c:formatCode>_("$"* #,##0.00_);_("$"* \(#,##0.00\);_("$"* "-"??_);_(@_)</c:formatCode>
                <c:ptCount val="3"/>
                <c:pt idx="0">
                  <c:v>30462</c:v>
                </c:pt>
                <c:pt idx="1">
                  <c:v>7024</c:v>
                </c:pt>
                <c:pt idx="2">
                  <c:v>4267</c:v>
                </c:pt>
              </c:numCache>
            </c:numRef>
          </c:val>
        </c:ser>
        <c:ser>
          <c:idx val="3"/>
          <c:order val="3"/>
          <c:tx>
            <c:strRef>
              <c:f>Sheet14!$A$5</c:f>
              <c:strCache>
                <c:ptCount val="1"/>
                <c:pt idx="0">
                  <c:v>Hispano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Sheet14!$B$5:$D$5</c:f>
              <c:numCache>
                <c:formatCode>_("$"* #,##0.00_);_("$"* \(#,##0.00\);_("$"* "-"??_);_(@_)</c:formatCode>
                <c:ptCount val="3"/>
                <c:pt idx="0">
                  <c:v>22759</c:v>
                </c:pt>
                <c:pt idx="1">
                  <c:v>3960</c:v>
                </c:pt>
                <c:pt idx="2">
                  <c:v>3569</c:v>
                </c:pt>
              </c:numCache>
            </c:numRef>
          </c:val>
        </c:ser>
        <c:ser>
          <c:idx val="4"/>
          <c:order val="4"/>
          <c:tx>
            <c:strRef>
              <c:f>Sheet14!$A$6</c:f>
              <c:strCache>
                <c:ptCount val="1"/>
                <c:pt idx="0">
                  <c:v>Nativo de  Hawaii o de Otra Isla del Pacifico</c:v>
                </c:pt>
              </c:strCache>
            </c:strRef>
          </c:tx>
          <c:spPr>
            <a:solidFill>
              <a:schemeClr val="accent5"/>
            </a:solidFill>
            <a:ln>
              <a:noFill/>
            </a:ln>
            <a:effectLst/>
          </c:spPr>
          <c:invertIfNegative val="0"/>
          <c:dLbls>
            <c:dLbl>
              <c:idx val="2"/>
              <c:layout>
                <c:manualLayout>
                  <c:x val="0"/>
                  <c:y val="-2.996232659371538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Sheet14!$B$6:$D$6</c:f>
              <c:numCache>
                <c:formatCode>_("$"* #,##0.00_);_("$"* \(#,##0.00\);_("$"* "-"??_);_(@_)</c:formatCode>
                <c:ptCount val="3"/>
                <c:pt idx="0">
                  <c:v>26385</c:v>
                </c:pt>
                <c:pt idx="1">
                  <c:v>3384</c:v>
                </c:pt>
                <c:pt idx="2">
                  <c:v>3569</c:v>
                </c:pt>
              </c:numCache>
            </c:numRef>
          </c:val>
        </c:ser>
        <c:ser>
          <c:idx val="5"/>
          <c:order val="5"/>
          <c:tx>
            <c:strRef>
              <c:f>Sheet14!$A$7</c:f>
              <c:strCache>
                <c:ptCount val="1"/>
                <c:pt idx="0">
                  <c:v>Otra Etnia o Raza / Multicultural</c:v>
                </c:pt>
              </c:strCache>
            </c:strRef>
          </c:tx>
          <c:spPr>
            <a:solidFill>
              <a:schemeClr val="accent6"/>
            </a:solidFill>
            <a:ln>
              <a:noFill/>
            </a:ln>
            <a:effectLst/>
          </c:spPr>
          <c:invertIfNegative val="0"/>
          <c:dLbls>
            <c:dLbl>
              <c:idx val="0"/>
              <c:layout>
                <c:manualLayout>
                  <c:x val="-2.2817460495699448E-3"/>
                  <c:y val="-3.4571915300440834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Sheet14!$B$7:$D$7</c:f>
              <c:numCache>
                <c:formatCode>_("$"* #,##0.00_);_("$"* \(#,##0.00\);_("$"* "-"??_);_(@_)</c:formatCode>
                <c:ptCount val="3"/>
                <c:pt idx="0">
                  <c:v>26924</c:v>
                </c:pt>
                <c:pt idx="1">
                  <c:v>4451</c:v>
                </c:pt>
                <c:pt idx="2">
                  <c:v>3757</c:v>
                </c:pt>
              </c:numCache>
            </c:numRef>
          </c:val>
        </c:ser>
        <c:ser>
          <c:idx val="6"/>
          <c:order val="6"/>
          <c:tx>
            <c:strRef>
              <c:f>Sheet14!$A$8</c:f>
              <c:strCache>
                <c:ptCount val="1"/>
                <c:pt idx="0">
                  <c:v>Blanco</c:v>
                </c:pt>
              </c:strCache>
            </c:strRef>
          </c:tx>
          <c:spPr>
            <a:solidFill>
              <a:schemeClr val="accent1">
                <a:lumMod val="60000"/>
              </a:schemeClr>
            </a:solidFill>
            <a:ln>
              <a:noFill/>
            </a:ln>
            <a:effectLst/>
          </c:spPr>
          <c:invertIfNegative val="0"/>
          <c:dLbls>
            <c:dLbl>
              <c:idx val="2"/>
              <c:layout>
                <c:manualLayout>
                  <c:x val="1.5972222346989612E-2"/>
                  <c:y val="-1.613356047353914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Adulto</c:v>
                </c:pt>
                <c:pt idx="1">
                  <c:v>Edades 3 - 21</c:v>
                </c:pt>
                <c:pt idx="2">
                  <c:v>Menos de 3</c:v>
                </c:pt>
              </c:strCache>
            </c:strRef>
          </c:cat>
          <c:val>
            <c:numRef>
              <c:f>Sheet14!$B$8:$D$8</c:f>
              <c:numCache>
                <c:formatCode>_("$"* #,##0.00_);_("$"* \(#,##0.00\);_("$"* "-"??_);_(@_)</c:formatCode>
                <c:ptCount val="3"/>
                <c:pt idx="0">
                  <c:v>40168</c:v>
                </c:pt>
                <c:pt idx="1">
                  <c:v>7142</c:v>
                </c:pt>
                <c:pt idx="2">
                  <c:v>4046</c:v>
                </c:pt>
              </c:numCache>
            </c:numRef>
          </c:val>
        </c:ser>
        <c:dLbls>
          <c:dLblPos val="outEnd"/>
          <c:showLegendKey val="0"/>
          <c:showVal val="1"/>
          <c:showCatName val="0"/>
          <c:showSerName val="0"/>
          <c:showPercent val="0"/>
          <c:showBubbleSize val="0"/>
        </c:dLbls>
        <c:gapWidth val="219"/>
        <c:overlap val="-27"/>
        <c:axId val="238640504"/>
        <c:axId val="238640896"/>
      </c:barChart>
      <c:catAx>
        <c:axId val="238640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C00000"/>
                </a:solidFill>
                <a:latin typeface="+mn-lt"/>
                <a:ea typeface="+mn-ea"/>
                <a:cs typeface="+mn-cs"/>
              </a:defRPr>
            </a:pPr>
            <a:endParaRPr lang="en-US"/>
          </a:p>
        </c:txPr>
        <c:crossAx val="238640896"/>
        <c:crosses val="autoZero"/>
        <c:auto val="1"/>
        <c:lblAlgn val="ctr"/>
        <c:lblOffset val="100"/>
        <c:noMultiLvlLbl val="0"/>
      </c:catAx>
      <c:valAx>
        <c:axId val="23864089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64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2744170627170094E-2"/>
          <c:y val="3.4457597619911538E-2"/>
          <c:w val="0.93611759866762201"/>
          <c:h val="0.81007406303370844"/>
        </c:manualLayout>
      </c:layout>
      <c:bar3DChart>
        <c:barDir val="col"/>
        <c:grouping val="clustered"/>
        <c:varyColors val="0"/>
        <c:ser>
          <c:idx val="0"/>
          <c:order val="0"/>
          <c:tx>
            <c:strRef>
              <c:f>Sheet15!$B$1</c:f>
              <c:strCache>
                <c:ptCount val="1"/>
                <c:pt idx="0">
                  <c:v>En Hogar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1.1138230705208072E-3"/>
                  <c:y val="-1.8377385397286193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6335882987457274E-16"/>
                  <c:y val="-9.188692698643075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Sheet15!$A$2:$A$8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Sheet15!$B$2:$B$8</c:f>
              <c:numCache>
                <c:formatCode>0.00%</c:formatCode>
                <c:ptCount val="7"/>
                <c:pt idx="0">
                  <c:v>0.58689999999999998</c:v>
                </c:pt>
                <c:pt idx="1">
                  <c:v>0.90569999999999995</c:v>
                </c:pt>
                <c:pt idx="2">
                  <c:v>0.68430000000000002</c:v>
                </c:pt>
                <c:pt idx="3">
                  <c:v>0.92130000000000001</c:v>
                </c:pt>
                <c:pt idx="4">
                  <c:v>0.91520000000000001</c:v>
                </c:pt>
                <c:pt idx="5">
                  <c:v>0.89790000000000003</c:v>
                </c:pt>
                <c:pt idx="6">
                  <c:v>0.61709999999999998</c:v>
                </c:pt>
              </c:numCache>
            </c:numRef>
          </c:val>
        </c:ser>
        <c:ser>
          <c:idx val="1"/>
          <c:order val="1"/>
          <c:tx>
            <c:strRef>
              <c:f>Sheet15!$C$1</c:f>
              <c:strCache>
                <c:ptCount val="1"/>
                <c:pt idx="0">
                  <c:v>Fuera del Hogar</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2.0048815269374121E-2"/>
                  <c:y val="-1.378303904796461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0048815269374163E-2"/>
                  <c:y val="-1.3783039047964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3390284480936524E-2"/>
                  <c:y val="-1.378303904796469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7821169128332509E-2"/>
                  <c:y val="-1.378303904796461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504107551457228E-2"/>
                  <c:y val="-1.378303904796453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3390284480936361E-2"/>
                  <c:y val="-1.6080212222625467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3.0073222904061246E-2"/>
                  <c:y val="-1.37830390479646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Sheet15!$A$2:$A$8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Sheet15!$C$2:$C$8</c:f>
              <c:numCache>
                <c:formatCode>0.00%</c:formatCode>
                <c:ptCount val="7"/>
                <c:pt idx="0">
                  <c:v>0.41299999999999998</c:v>
                </c:pt>
                <c:pt idx="1">
                  <c:v>9.4399999999999998E-2</c:v>
                </c:pt>
                <c:pt idx="2">
                  <c:v>0.31780000000000003</c:v>
                </c:pt>
                <c:pt idx="3">
                  <c:v>7.9000000000000001E-2</c:v>
                </c:pt>
                <c:pt idx="4">
                  <c:v>8.4699999999999998E-2</c:v>
                </c:pt>
                <c:pt idx="5">
                  <c:v>0.10199999999999999</c:v>
                </c:pt>
                <c:pt idx="6">
                  <c:v>0.38429999999999997</c:v>
                </c:pt>
              </c:numCache>
            </c:numRef>
          </c:val>
        </c:ser>
        <c:dLbls>
          <c:showLegendKey val="0"/>
          <c:showVal val="1"/>
          <c:showCatName val="0"/>
          <c:showSerName val="0"/>
          <c:showPercent val="0"/>
          <c:showBubbleSize val="0"/>
        </c:dLbls>
        <c:gapWidth val="150"/>
        <c:shape val="box"/>
        <c:axId val="238641680"/>
        <c:axId val="238642072"/>
        <c:axId val="0"/>
      </c:bar3DChart>
      <c:catAx>
        <c:axId val="2386416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rgbClr val="7030A0"/>
                </a:solidFill>
                <a:latin typeface="+mn-lt"/>
                <a:ea typeface="+mn-ea"/>
                <a:cs typeface="+mn-cs"/>
              </a:defRPr>
            </a:pPr>
            <a:endParaRPr lang="en-US"/>
          </a:p>
        </c:txPr>
        <c:crossAx val="238642072"/>
        <c:crosses val="autoZero"/>
        <c:auto val="1"/>
        <c:lblAlgn val="ctr"/>
        <c:lblOffset val="100"/>
        <c:noMultiLvlLbl val="0"/>
      </c:catAx>
      <c:valAx>
        <c:axId val="2386420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64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Sheet16!$A$1:$A$14</c:f>
              <c:strCache>
                <c:ptCount val="14"/>
                <c:pt idx="0">
                  <c:v>ASL</c:v>
                </c:pt>
                <c:pt idx="1">
                  <c:v>Ingles</c:v>
                </c:pt>
                <c:pt idx="2">
                  <c:v>Espanol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Sheet16!$B$1:$B$14</c:f>
              <c:numCache>
                <c:formatCode>_("$"* #,##0.00_);_("$"* \(#,##0.00\);_("$"* "-"??_);_(@_)</c:formatCode>
                <c:ptCount val="14"/>
                <c:pt idx="0">
                  <c:v>1436</c:v>
                </c:pt>
                <c:pt idx="1">
                  <c:v>3863</c:v>
                </c:pt>
                <c:pt idx="2">
                  <c:v>3703</c:v>
                </c:pt>
                <c:pt idx="3">
                  <c:v>3222</c:v>
                </c:pt>
                <c:pt idx="4">
                  <c:v>4042</c:v>
                </c:pt>
                <c:pt idx="5">
                  <c:v>5641</c:v>
                </c:pt>
                <c:pt idx="6">
                  <c:v>6942</c:v>
                </c:pt>
                <c:pt idx="7">
                  <c:v>1069</c:v>
                </c:pt>
                <c:pt idx="8">
                  <c:v>5722</c:v>
                </c:pt>
                <c:pt idx="9">
                  <c:v>3927</c:v>
                </c:pt>
                <c:pt idx="10">
                  <c:v>4163</c:v>
                </c:pt>
                <c:pt idx="11">
                  <c:v>5085</c:v>
                </c:pt>
                <c:pt idx="12">
                  <c:v>2603</c:v>
                </c:pt>
                <c:pt idx="13">
                  <c:v>5399</c:v>
                </c:pt>
              </c:numCache>
            </c:numRef>
          </c:val>
        </c:ser>
        <c:dLbls>
          <c:showLegendKey val="0"/>
          <c:showVal val="1"/>
          <c:showCatName val="0"/>
          <c:showSerName val="0"/>
          <c:showPercent val="0"/>
          <c:showBubbleSize val="0"/>
        </c:dLbls>
        <c:gapWidth val="150"/>
        <c:shape val="box"/>
        <c:axId val="238642856"/>
        <c:axId val="238643248"/>
        <c:axId val="0"/>
      </c:bar3DChart>
      <c:catAx>
        <c:axId val="238642856"/>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C00000"/>
                </a:solidFill>
                <a:latin typeface="+mn-lt"/>
                <a:ea typeface="+mn-ea"/>
                <a:cs typeface="+mn-cs"/>
              </a:defRPr>
            </a:pPr>
            <a:endParaRPr lang="en-US"/>
          </a:p>
        </c:txPr>
        <c:crossAx val="238643248"/>
        <c:crosses val="autoZero"/>
        <c:auto val="1"/>
        <c:lblAlgn val="ctr"/>
        <c:lblOffset val="100"/>
        <c:noMultiLvlLbl val="0"/>
      </c:catAx>
      <c:valAx>
        <c:axId val="238643248"/>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642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Sheet18!$B$1</c:f>
              <c:strCache>
                <c:ptCount val="1"/>
                <c:pt idx="0">
                  <c:v>En Hogar</c:v>
                </c:pt>
              </c:strCache>
            </c:strRef>
          </c:tx>
          <c:spPr>
            <a:solidFill>
              <a:schemeClr val="accent1"/>
            </a:solidFill>
            <a:ln>
              <a:noFill/>
            </a:ln>
            <a:effectLst/>
            <a:sp3d/>
          </c:spPr>
          <c:invertIfNegative val="0"/>
          <c:dLbls>
            <c:dLbl>
              <c:idx val="0"/>
              <c:layout>
                <c:manualLayout>
                  <c:x val="-2.2496087983440057E-2"/>
                  <c:y val="-1.133013865056442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8120109979300076E-2"/>
                  <c:y val="-9.0641109204516249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474569678178409E-2"/>
                  <c:y val="-9.0641109204516249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6995305580128054E-2"/>
                  <c:y val="-1.133013865056451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5870501180956133E-2"/>
                  <c:y val="-4.5320554602257717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7996870386752035E-2"/>
                  <c:y val="-8.3086723612551238E-17"/>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6872065987580034E-2"/>
                  <c:y val="-1.81282218409031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Sheet18!$A$2:$A$8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Sheet18!$B$2:$B$8</c:f>
              <c:numCache>
                <c:formatCode>_("$"* #,##0_);_("$"* \(#,##0\);_("$"* "-"_);_(@_)</c:formatCode>
                <c:ptCount val="7"/>
                <c:pt idx="0">
                  <c:v>9325</c:v>
                </c:pt>
                <c:pt idx="1">
                  <c:v>11598</c:v>
                </c:pt>
                <c:pt idx="2">
                  <c:v>13235</c:v>
                </c:pt>
                <c:pt idx="3">
                  <c:v>12255</c:v>
                </c:pt>
                <c:pt idx="4">
                  <c:v>11587</c:v>
                </c:pt>
                <c:pt idx="5">
                  <c:v>12622</c:v>
                </c:pt>
                <c:pt idx="6">
                  <c:v>14810</c:v>
                </c:pt>
              </c:numCache>
            </c:numRef>
          </c:val>
        </c:ser>
        <c:ser>
          <c:idx val="1"/>
          <c:order val="1"/>
          <c:tx>
            <c:strRef>
              <c:f>Sheet18!$C$1</c:f>
              <c:strCache>
                <c:ptCount val="1"/>
                <c:pt idx="0">
                  <c:v>Residencial</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Sheet18!$A$2:$A$8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Sheet18!$C$2:$C$8</c:f>
              <c:numCache>
                <c:formatCode>_("$"* #,##0_);_("$"* \(#,##0\);_("$"* "-"_);_(@_)</c:formatCode>
                <c:ptCount val="7"/>
                <c:pt idx="0">
                  <c:v>66185</c:v>
                </c:pt>
                <c:pt idx="1">
                  <c:v>64088</c:v>
                </c:pt>
                <c:pt idx="2">
                  <c:v>71729</c:v>
                </c:pt>
                <c:pt idx="3">
                  <c:v>65908</c:v>
                </c:pt>
                <c:pt idx="4">
                  <c:v>80952</c:v>
                </c:pt>
                <c:pt idx="5">
                  <c:v>66848</c:v>
                </c:pt>
                <c:pt idx="6">
                  <c:v>67594</c:v>
                </c:pt>
              </c:numCache>
            </c:numRef>
          </c:val>
        </c:ser>
        <c:ser>
          <c:idx val="2"/>
          <c:order val="2"/>
          <c:tx>
            <c:strRef>
              <c:f>Sheet18!$D$1</c:f>
              <c:strCache>
                <c:ptCount val="1"/>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Sheet18!$A$2:$A$8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Sheet18!$D$2:$D$8</c:f>
              <c:numCache>
                <c:formatCode>General</c:formatCode>
                <c:ptCount val="7"/>
              </c:numCache>
            </c:numRef>
          </c:val>
        </c:ser>
        <c:dLbls>
          <c:showLegendKey val="0"/>
          <c:showVal val="1"/>
          <c:showCatName val="0"/>
          <c:showSerName val="0"/>
          <c:showPercent val="0"/>
          <c:showBubbleSize val="0"/>
        </c:dLbls>
        <c:gapWidth val="150"/>
        <c:shape val="box"/>
        <c:axId val="238882344"/>
        <c:axId val="238882736"/>
        <c:axId val="0"/>
      </c:bar3DChart>
      <c:catAx>
        <c:axId val="2388823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rgbClr val="00B050"/>
                </a:solidFill>
                <a:latin typeface="+mn-lt"/>
                <a:ea typeface="+mn-ea"/>
                <a:cs typeface="+mn-cs"/>
              </a:defRPr>
            </a:pPr>
            <a:endParaRPr lang="en-US"/>
          </a:p>
        </c:txPr>
        <c:crossAx val="238882736"/>
        <c:crosses val="autoZero"/>
        <c:auto val="1"/>
        <c:lblAlgn val="ctr"/>
        <c:lblOffset val="100"/>
        <c:noMultiLvlLbl val="0"/>
      </c:catAx>
      <c:valAx>
        <c:axId val="23888273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882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5599377212114955E-2"/>
          <c:y val="8.3142206085595124E-2"/>
          <c:w val="0.85612585823231346"/>
          <c:h val="0.81024232593358758"/>
        </c:manualLayout>
      </c:layout>
      <c:bar3DChart>
        <c:barDir val="col"/>
        <c:grouping val="clustered"/>
        <c:varyColors val="0"/>
        <c:ser>
          <c:idx val="0"/>
          <c:order val="0"/>
          <c:tx>
            <c:strRef>
              <c:f>Sheet2!$G$4</c:f>
              <c:strCache>
                <c:ptCount val="1"/>
                <c:pt idx="0">
                  <c:v>Alameda</c:v>
                </c:pt>
              </c:strCache>
            </c:strRef>
          </c:tx>
          <c:spPr>
            <a:solidFill>
              <a:schemeClr val="accent1"/>
            </a:solidFill>
            <a:ln>
              <a:noFill/>
            </a:ln>
            <a:effectLst/>
            <a:sp3d/>
          </c:spPr>
          <c:invertIfNegative val="0"/>
          <c:dLbls>
            <c:dLbl>
              <c:idx val="0"/>
              <c:layout>
                <c:manualLayout>
                  <c:x val="-1.0692239735169218E-2"/>
                  <c:y val="-2.465797430416679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9.5042130979281943E-3"/>
                  <c:y val="-2.914124235946992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9.5042130979281943E-3"/>
                  <c:y val="-1.793307222121229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4256319646892378E-2"/>
                  <c:y val="-4.4832680553030533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1.793307222121229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Sheet2!$H$3:$L$3</c:f>
              <c:strCache>
                <c:ptCount val="5"/>
                <c:pt idx="0">
                  <c:v>Blanco</c:v>
                </c:pt>
                <c:pt idx="1">
                  <c:v>Negro/Afroamericano</c:v>
                </c:pt>
                <c:pt idx="2">
                  <c:v>Asiatico</c:v>
                </c:pt>
                <c:pt idx="3">
                  <c:v>Hispano</c:v>
                </c:pt>
                <c:pt idx="4">
                  <c:v>2 o Mas Razas</c:v>
                </c:pt>
              </c:strCache>
            </c:strRef>
          </c:cat>
          <c:val>
            <c:numRef>
              <c:f>Sheet2!$H$4:$L$4</c:f>
              <c:numCache>
                <c:formatCode>0.00%</c:formatCode>
                <c:ptCount val="5"/>
                <c:pt idx="0">
                  <c:v>0.502</c:v>
                </c:pt>
                <c:pt idx="1">
                  <c:v>0.113</c:v>
                </c:pt>
                <c:pt idx="2">
                  <c:v>0.311</c:v>
                </c:pt>
                <c:pt idx="3">
                  <c:v>0.22500000000000001</c:v>
                </c:pt>
                <c:pt idx="4">
                  <c:v>5.2999999999999999E-2</c:v>
                </c:pt>
              </c:numCache>
            </c:numRef>
          </c:val>
        </c:ser>
        <c:ser>
          <c:idx val="1"/>
          <c:order val="1"/>
          <c:tx>
            <c:strRef>
              <c:f>Sheet2!$G$5</c:f>
              <c:strCache>
                <c:ptCount val="1"/>
                <c:pt idx="0">
                  <c:v>Contra Costa</c:v>
                </c:pt>
              </c:strCache>
            </c:strRef>
          </c:tx>
          <c:spPr>
            <a:solidFill>
              <a:schemeClr val="accent2"/>
            </a:solidFill>
            <a:ln>
              <a:noFill/>
            </a:ln>
            <a:effectLst/>
            <a:sp3d/>
          </c:spPr>
          <c:invertIfNegative val="0"/>
          <c:dLbls>
            <c:dLbl>
              <c:idx val="0"/>
              <c:layout>
                <c:manualLayout>
                  <c:x val="1.3068293009651222E-2"/>
                  <c:y val="-1.120817013825763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3760532744820484E-2"/>
                  <c:y val="-1.793307222121229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8512639293784583E-2"/>
                  <c:y val="-1.793307222121221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880266372410155E-2"/>
                  <c:y val="-1.793307222121221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94855938206151E-2"/>
                  <c:y val="-6.7249020829545795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Sheet2!$H$3:$L$3</c:f>
              <c:strCache>
                <c:ptCount val="5"/>
                <c:pt idx="0">
                  <c:v>Blanco</c:v>
                </c:pt>
                <c:pt idx="1">
                  <c:v>Negro/Afroamericano</c:v>
                </c:pt>
                <c:pt idx="2">
                  <c:v>Asiatico</c:v>
                </c:pt>
                <c:pt idx="3">
                  <c:v>Hispano</c:v>
                </c:pt>
                <c:pt idx="4">
                  <c:v>2 o Mas Razas</c:v>
                </c:pt>
              </c:strCache>
            </c:strRef>
          </c:cat>
          <c:val>
            <c:numRef>
              <c:f>Sheet2!$H$5:$L$5</c:f>
              <c:numCache>
                <c:formatCode>0.00%</c:formatCode>
                <c:ptCount val="5"/>
                <c:pt idx="0">
                  <c:v>0.65900000000000003</c:v>
                </c:pt>
                <c:pt idx="1">
                  <c:v>9.5000000000000001E-2</c:v>
                </c:pt>
                <c:pt idx="2">
                  <c:v>0.17699999999999999</c:v>
                </c:pt>
                <c:pt idx="3">
                  <c:v>0.25700000000000001</c:v>
                </c:pt>
                <c:pt idx="4">
                  <c:v>5.2999999999999999E-2</c:v>
                </c:pt>
              </c:numCache>
            </c:numRef>
          </c:val>
        </c:ser>
        <c:dLbls>
          <c:showLegendKey val="0"/>
          <c:showVal val="1"/>
          <c:showCatName val="0"/>
          <c:showSerName val="0"/>
          <c:showPercent val="0"/>
          <c:showBubbleSize val="0"/>
        </c:dLbls>
        <c:gapWidth val="150"/>
        <c:shape val="box"/>
        <c:axId val="170172464"/>
        <c:axId val="170172856"/>
        <c:axId val="0"/>
      </c:bar3DChart>
      <c:catAx>
        <c:axId val="170172464"/>
        <c:scaling>
          <c:orientation val="minMax"/>
        </c:scaling>
        <c:delete val="1"/>
        <c:axPos val="b"/>
        <c:numFmt formatCode="General" sourceLinked="1"/>
        <c:majorTickMark val="none"/>
        <c:minorTickMark val="none"/>
        <c:tickLblPos val="nextTo"/>
        <c:crossAx val="170172856"/>
        <c:crosses val="autoZero"/>
        <c:auto val="1"/>
        <c:lblAlgn val="ctr"/>
        <c:lblOffset val="100"/>
        <c:noMultiLvlLbl val="0"/>
      </c:catAx>
      <c:valAx>
        <c:axId val="170172856"/>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1701724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Sheet17!$A$1:$A$14</c:f>
              <c:strCache>
                <c:ptCount val="14"/>
                <c:pt idx="0">
                  <c:v>ASL</c:v>
                </c:pt>
                <c:pt idx="1">
                  <c:v>Ingles</c:v>
                </c:pt>
                <c:pt idx="2">
                  <c:v>Espanol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Sheet17!$B$1:$B$14</c:f>
              <c:numCache>
                <c:formatCode>_("$"* #,##0_);_("$"* \(#,##0\);_("$"* "-"_);_(@_)</c:formatCode>
                <c:ptCount val="14"/>
                <c:pt idx="0">
                  <c:v>43962</c:v>
                </c:pt>
                <c:pt idx="1">
                  <c:v>18981</c:v>
                </c:pt>
                <c:pt idx="2">
                  <c:v>6636</c:v>
                </c:pt>
                <c:pt idx="3">
                  <c:v>11623</c:v>
                </c:pt>
                <c:pt idx="4">
                  <c:v>10850</c:v>
                </c:pt>
                <c:pt idx="5">
                  <c:v>7679</c:v>
                </c:pt>
                <c:pt idx="6">
                  <c:v>15413</c:v>
                </c:pt>
                <c:pt idx="7">
                  <c:v>7893</c:v>
                </c:pt>
                <c:pt idx="8">
                  <c:v>6041</c:v>
                </c:pt>
                <c:pt idx="9">
                  <c:v>7557</c:v>
                </c:pt>
                <c:pt idx="10">
                  <c:v>4344</c:v>
                </c:pt>
                <c:pt idx="11">
                  <c:v>10458</c:v>
                </c:pt>
                <c:pt idx="12">
                  <c:v>7073</c:v>
                </c:pt>
                <c:pt idx="13">
                  <c:v>8140</c:v>
                </c:pt>
              </c:numCache>
            </c:numRef>
          </c:val>
        </c:ser>
        <c:dLbls>
          <c:dLblPos val="outEnd"/>
          <c:showLegendKey val="0"/>
          <c:showVal val="1"/>
          <c:showCatName val="0"/>
          <c:showSerName val="0"/>
          <c:showPercent val="0"/>
          <c:showBubbleSize val="0"/>
        </c:dLbls>
        <c:gapWidth val="219"/>
        <c:overlap val="-27"/>
        <c:axId val="238883520"/>
        <c:axId val="238883912"/>
      </c:barChart>
      <c:catAx>
        <c:axId val="23888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FF0000"/>
                </a:solidFill>
                <a:latin typeface="+mn-lt"/>
                <a:ea typeface="+mn-ea"/>
                <a:cs typeface="+mn-cs"/>
              </a:defRPr>
            </a:pPr>
            <a:endParaRPr lang="en-US"/>
          </a:p>
        </c:txPr>
        <c:crossAx val="238883912"/>
        <c:crosses val="autoZero"/>
        <c:auto val="1"/>
        <c:lblAlgn val="ctr"/>
        <c:lblOffset val="100"/>
        <c:noMultiLvlLbl val="0"/>
      </c:catAx>
      <c:valAx>
        <c:axId val="23888391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883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Sheet19!$B$1</c:f>
              <c:strCache>
                <c:ptCount val="1"/>
                <c:pt idx="0">
                  <c:v>Residencial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Sheet19!$A$2:$A$6</c:f>
              <c:strCache>
                <c:ptCount val="5"/>
                <c:pt idx="0">
                  <c:v>Inglés</c:v>
                </c:pt>
                <c:pt idx="1">
                  <c:v>Español</c:v>
                </c:pt>
                <c:pt idx="2">
                  <c:v>Idiomas Asiaticos y de Islas del Pacifico</c:v>
                </c:pt>
                <c:pt idx="3">
                  <c:v>Otros Idiomas  Indo-Europeos</c:v>
                </c:pt>
                <c:pt idx="4">
                  <c:v>Otros Idiomas  </c:v>
                </c:pt>
              </c:strCache>
            </c:strRef>
          </c:cat>
          <c:val>
            <c:numRef>
              <c:f>Sheet19!$B$2:$B$6</c:f>
              <c:numCache>
                <c:formatCode>_("$"* #,##0_);_("$"* \(#,##0\);_("$"* "-"_);_(@_)</c:formatCode>
                <c:ptCount val="5"/>
                <c:pt idx="0">
                  <c:v>68207</c:v>
                </c:pt>
                <c:pt idx="1">
                  <c:v>69261</c:v>
                </c:pt>
                <c:pt idx="2">
                  <c:v>59139</c:v>
                </c:pt>
                <c:pt idx="3">
                  <c:v>74564</c:v>
                </c:pt>
                <c:pt idx="4">
                  <c:v>66754</c:v>
                </c:pt>
              </c:numCache>
            </c:numRef>
          </c:val>
        </c:ser>
        <c:ser>
          <c:idx val="1"/>
          <c:order val="1"/>
          <c:tx>
            <c:strRef>
              <c:f>Sheet19!$C$1</c:f>
              <c:strCache>
                <c:ptCount val="1"/>
                <c:pt idx="0">
                  <c:v>ILS/SLS</c:v>
                </c:pt>
              </c:strCache>
            </c:strRef>
          </c:tx>
          <c:spPr>
            <a:solidFill>
              <a:schemeClr val="accent2"/>
            </a:solidFill>
            <a:ln>
              <a:noFill/>
            </a:ln>
            <a:effectLst/>
            <a:sp3d/>
          </c:spPr>
          <c:invertIfNegative val="0"/>
          <c:dLbls>
            <c:dLbl>
              <c:idx val="0"/>
              <c:layout>
                <c:manualLayout>
                  <c:x val="0"/>
                  <c:y val="-1.524460082052763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8.2484710374397689E-17"/>
                  <c:y val="-1.01630672136850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2703834017106456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01630672136850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Sheet19!$A$2:$A$6</c:f>
              <c:strCache>
                <c:ptCount val="5"/>
                <c:pt idx="0">
                  <c:v>Inglés</c:v>
                </c:pt>
                <c:pt idx="1">
                  <c:v>Español</c:v>
                </c:pt>
                <c:pt idx="2">
                  <c:v>Idiomas Asiaticos y de Islas del Pacifico</c:v>
                </c:pt>
                <c:pt idx="3">
                  <c:v>Otros Idiomas  Indo-Europeos</c:v>
                </c:pt>
                <c:pt idx="4">
                  <c:v>Otros Idiomas  </c:v>
                </c:pt>
              </c:strCache>
            </c:strRef>
          </c:cat>
          <c:val>
            <c:numRef>
              <c:f>Sheet19!$C$2:$C$6</c:f>
              <c:numCache>
                <c:formatCode>_("$"* #,##0_);_("$"* \(#,##0\);_("$"* "-"_);_(@_)</c:formatCode>
                <c:ptCount val="5"/>
                <c:pt idx="0">
                  <c:v>37308</c:v>
                </c:pt>
                <c:pt idx="1">
                  <c:v>25970</c:v>
                </c:pt>
                <c:pt idx="2">
                  <c:v>33579</c:v>
                </c:pt>
                <c:pt idx="3">
                  <c:v>62292</c:v>
                </c:pt>
                <c:pt idx="4">
                  <c:v>70144</c:v>
                </c:pt>
              </c:numCache>
            </c:numRef>
          </c:val>
        </c:ser>
        <c:ser>
          <c:idx val="2"/>
          <c:order val="2"/>
          <c:tx>
            <c:strRef>
              <c:f>Sheet19!$D$1</c:f>
              <c:strCache>
                <c:ptCount val="1"/>
                <c:pt idx="0">
                  <c:v>Hogar</c:v>
                </c:pt>
              </c:strCache>
            </c:strRef>
          </c:tx>
          <c:spPr>
            <a:solidFill>
              <a:schemeClr val="accent3"/>
            </a:solidFill>
            <a:ln>
              <a:noFill/>
            </a:ln>
            <a:effectLst/>
            <a:sp3d/>
          </c:spPr>
          <c:invertIfNegative val="0"/>
          <c:dLbls>
            <c:dLbl>
              <c:idx val="0"/>
              <c:layout>
                <c:manualLayout>
                  <c:x val="0"/>
                  <c:y val="-1.524460082052763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524460082052763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270383401710636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270383401710636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540766803421272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Sheet19!$A$2:$A$6</c:f>
              <c:strCache>
                <c:ptCount val="5"/>
                <c:pt idx="0">
                  <c:v>Inglés</c:v>
                </c:pt>
                <c:pt idx="1">
                  <c:v>Español</c:v>
                </c:pt>
                <c:pt idx="2">
                  <c:v>Idiomas Asiaticos y de Islas del Pacifico</c:v>
                </c:pt>
                <c:pt idx="3">
                  <c:v>Otros Idiomas  Indo-Europeos</c:v>
                </c:pt>
                <c:pt idx="4">
                  <c:v>Otros Idiomas  </c:v>
                </c:pt>
              </c:strCache>
            </c:strRef>
          </c:cat>
          <c:val>
            <c:numRef>
              <c:f>Sheet19!$D$2:$D$6</c:f>
              <c:numCache>
                <c:formatCode>_("$"* #,##0_);_("$"* \(#,##0\);_("$"* "-"_);_(@_)</c:formatCode>
                <c:ptCount val="5"/>
                <c:pt idx="0">
                  <c:v>13438</c:v>
                </c:pt>
                <c:pt idx="1">
                  <c:v>12802</c:v>
                </c:pt>
                <c:pt idx="2">
                  <c:v>11139</c:v>
                </c:pt>
                <c:pt idx="3">
                  <c:v>10308</c:v>
                </c:pt>
                <c:pt idx="4">
                  <c:v>15685</c:v>
                </c:pt>
              </c:numCache>
            </c:numRef>
          </c:val>
        </c:ser>
        <c:dLbls>
          <c:showLegendKey val="0"/>
          <c:showVal val="1"/>
          <c:showCatName val="0"/>
          <c:showSerName val="0"/>
          <c:showPercent val="0"/>
          <c:showBubbleSize val="0"/>
        </c:dLbls>
        <c:gapWidth val="150"/>
        <c:shape val="box"/>
        <c:axId val="238884696"/>
        <c:axId val="238885088"/>
        <c:axId val="0"/>
      </c:bar3DChart>
      <c:catAx>
        <c:axId val="2388846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38885088"/>
        <c:crosses val="autoZero"/>
        <c:auto val="1"/>
        <c:lblAlgn val="ctr"/>
        <c:lblOffset val="100"/>
        <c:noMultiLvlLbl val="0"/>
      </c:catAx>
      <c:valAx>
        <c:axId val="238885088"/>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8884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Sheet20!$B$1</c:f>
              <c:strCache>
                <c:ptCount val="1"/>
                <c:pt idx="0">
                  <c:v>Adultos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Sheet20!$A$2:$A$8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Sheet20!$B$2:$B$8</c:f>
              <c:numCache>
                <c:formatCode>0.0%</c:formatCode>
                <c:ptCount val="7"/>
                <c:pt idx="0">
                  <c:v>0.90500000000000003</c:v>
                </c:pt>
                <c:pt idx="1">
                  <c:v>0.85899999999999999</c:v>
                </c:pt>
                <c:pt idx="2">
                  <c:v>0.877</c:v>
                </c:pt>
                <c:pt idx="3">
                  <c:v>0.85299999999999998</c:v>
                </c:pt>
                <c:pt idx="4">
                  <c:v>0.92300000000000004</c:v>
                </c:pt>
                <c:pt idx="5">
                  <c:v>0.84099999999999997</c:v>
                </c:pt>
                <c:pt idx="6">
                  <c:v>0.85799999999999998</c:v>
                </c:pt>
              </c:numCache>
            </c:numRef>
          </c:val>
        </c:ser>
        <c:ser>
          <c:idx val="1"/>
          <c:order val="1"/>
          <c:tx>
            <c:strRef>
              <c:f>Sheet20!$C$1</c:f>
              <c:strCache>
                <c:ptCount val="1"/>
                <c:pt idx="0">
                  <c:v>3  a 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Sheet20!$A$2:$A$8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Sheet20!$C$2:$C$8</c:f>
              <c:numCache>
                <c:formatCode>0%</c:formatCode>
                <c:ptCount val="7"/>
                <c:pt idx="0" formatCode="0.0%">
                  <c:v>0.54400000000000004</c:v>
                </c:pt>
                <c:pt idx="1">
                  <c:v>0.66</c:v>
                </c:pt>
                <c:pt idx="2" formatCode="0.0%">
                  <c:v>0.751</c:v>
                </c:pt>
                <c:pt idx="3" formatCode="0.0%">
                  <c:v>0.69099999999999995</c:v>
                </c:pt>
                <c:pt idx="4" formatCode="0.0%">
                  <c:v>0.65400000000000003</c:v>
                </c:pt>
                <c:pt idx="5" formatCode="0.0%">
                  <c:v>0.622</c:v>
                </c:pt>
                <c:pt idx="6" formatCode="0.0%">
                  <c:v>0.69599999999999995</c:v>
                </c:pt>
              </c:numCache>
            </c:numRef>
          </c:val>
        </c:ser>
        <c:dLbls>
          <c:dLblPos val="outEnd"/>
          <c:showLegendKey val="0"/>
          <c:showVal val="1"/>
          <c:showCatName val="0"/>
          <c:showSerName val="0"/>
          <c:showPercent val="0"/>
          <c:showBubbleSize val="0"/>
        </c:dLbls>
        <c:gapWidth val="219"/>
        <c:overlap val="-27"/>
        <c:axId val="239090560"/>
        <c:axId val="239090952"/>
      </c:barChart>
      <c:catAx>
        <c:axId val="23909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crossAx val="239090952"/>
        <c:crosses val="autoZero"/>
        <c:auto val="1"/>
        <c:lblAlgn val="ctr"/>
        <c:lblOffset val="100"/>
        <c:noMultiLvlLbl val="0"/>
      </c:catAx>
      <c:valAx>
        <c:axId val="2390909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090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Sheet21!$B$1</c:f>
              <c:strCache>
                <c:ptCount val="1"/>
                <c:pt idx="0">
                  <c:v>Edades 0 - 2</c:v>
                </c:pt>
              </c:strCache>
            </c:strRef>
          </c:tx>
          <c:spPr>
            <a:solidFill>
              <a:schemeClr val="accent1"/>
            </a:solidFill>
            <a:ln>
              <a:noFill/>
            </a:ln>
            <a:effectLst/>
            <a:sp3d/>
          </c:spPr>
          <c:invertIfNegative val="0"/>
          <c:dLbls>
            <c:dLbl>
              <c:idx val="5"/>
              <c:layout>
                <c:manualLayout>
                  <c:x val="-4.121332917369559E-17"/>
                  <c:y val="1.335205424508587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Autismo</c:v>
                </c:pt>
                <c:pt idx="1">
                  <c:v>Discapacidad Intelectual</c:v>
                </c:pt>
                <c:pt idx="2">
                  <c:v>Paralisis Cerebarl</c:v>
                </c:pt>
                <c:pt idx="3">
                  <c:v>Epilepsia</c:v>
                </c:pt>
                <c:pt idx="4">
                  <c:v>Categoria 5</c:v>
                </c:pt>
                <c:pt idx="5">
                  <c:v>Otra</c:v>
                </c:pt>
              </c:strCache>
            </c:strRef>
          </c:cat>
          <c:val>
            <c:numRef>
              <c:f>Sheet21!$B$2:$B$7</c:f>
              <c:numCache>
                <c:formatCode>_("$"* #,##0_);_("$"* \(#,##0\);_("$"* "-"_);_(@_)</c:formatCode>
                <c:ptCount val="6"/>
                <c:pt idx="0">
                  <c:v>10333</c:v>
                </c:pt>
                <c:pt idx="1">
                  <c:v>11358</c:v>
                </c:pt>
                <c:pt idx="2">
                  <c:v>11947</c:v>
                </c:pt>
                <c:pt idx="3">
                  <c:v>1168</c:v>
                </c:pt>
                <c:pt idx="4">
                  <c:v>9496</c:v>
                </c:pt>
                <c:pt idx="5">
                  <c:v>2930</c:v>
                </c:pt>
              </c:numCache>
            </c:numRef>
          </c:val>
        </c:ser>
        <c:ser>
          <c:idx val="1"/>
          <c:order val="1"/>
          <c:tx>
            <c:strRef>
              <c:f>Sheet21!$C$1</c:f>
              <c:strCache>
                <c:ptCount val="1"/>
                <c:pt idx="0">
                  <c:v>Edades 3 - 21</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Autismo</c:v>
                </c:pt>
                <c:pt idx="1">
                  <c:v>Discapacidad Intelectual</c:v>
                </c:pt>
                <c:pt idx="2">
                  <c:v>Paralisis Cerebarl</c:v>
                </c:pt>
                <c:pt idx="3">
                  <c:v>Epilepsia</c:v>
                </c:pt>
                <c:pt idx="4">
                  <c:v>Categoria 5</c:v>
                </c:pt>
                <c:pt idx="5">
                  <c:v>Otra</c:v>
                </c:pt>
              </c:strCache>
            </c:strRef>
          </c:cat>
          <c:val>
            <c:numRef>
              <c:f>Sheet21!$C$2:$C$7</c:f>
              <c:numCache>
                <c:formatCode>_("$"* #,##0_);_("$"* \(#,##0\);_("$"* "-"_);_(@_)</c:formatCode>
                <c:ptCount val="6"/>
                <c:pt idx="0">
                  <c:v>5193</c:v>
                </c:pt>
                <c:pt idx="1">
                  <c:v>6203</c:v>
                </c:pt>
                <c:pt idx="2">
                  <c:v>8464</c:v>
                </c:pt>
                <c:pt idx="3">
                  <c:v>8669</c:v>
                </c:pt>
                <c:pt idx="4">
                  <c:v>5965</c:v>
                </c:pt>
                <c:pt idx="5">
                  <c:v>1940</c:v>
                </c:pt>
              </c:numCache>
            </c:numRef>
          </c:val>
        </c:ser>
        <c:ser>
          <c:idx val="2"/>
          <c:order val="2"/>
          <c:tx>
            <c:strRef>
              <c:f>Sheet21!$D$1</c:f>
              <c:strCache>
                <c:ptCount val="1"/>
                <c:pt idx="0">
                  <c:v>Adultos</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Autismo</c:v>
                </c:pt>
                <c:pt idx="1">
                  <c:v>Discapacidad Intelectual</c:v>
                </c:pt>
                <c:pt idx="2">
                  <c:v>Paralisis Cerebarl</c:v>
                </c:pt>
                <c:pt idx="3">
                  <c:v>Epilepsia</c:v>
                </c:pt>
                <c:pt idx="4">
                  <c:v>Categoria 5</c:v>
                </c:pt>
                <c:pt idx="5">
                  <c:v>Otra</c:v>
                </c:pt>
              </c:strCache>
            </c:strRef>
          </c:cat>
          <c:val>
            <c:numRef>
              <c:f>Sheet21!$D$2:$D$7</c:f>
              <c:numCache>
                <c:formatCode>_("$"* #,##0_);_("$"* \(#,##0\);_("$"* "-"_);_(@_)</c:formatCode>
                <c:ptCount val="6"/>
                <c:pt idx="0">
                  <c:v>32332</c:v>
                </c:pt>
                <c:pt idx="1">
                  <c:v>34463</c:v>
                </c:pt>
                <c:pt idx="2">
                  <c:v>44119</c:v>
                </c:pt>
                <c:pt idx="3">
                  <c:v>42511</c:v>
                </c:pt>
                <c:pt idx="4">
                  <c:v>24087</c:v>
                </c:pt>
                <c:pt idx="5">
                  <c:v>15656</c:v>
                </c:pt>
              </c:numCache>
            </c:numRef>
          </c:val>
        </c:ser>
        <c:ser>
          <c:idx val="3"/>
          <c:order val="3"/>
          <c:tx>
            <c:strRef>
              <c:f>Sheet21!$E$1</c:f>
              <c:strCache>
                <c:ptCount val="1"/>
                <c:pt idx="0">
                  <c:v>Todas las Edades</c:v>
                </c:pt>
              </c:strCache>
            </c:strRef>
          </c:tx>
          <c:spPr>
            <a:solidFill>
              <a:schemeClr val="accent4"/>
            </a:solidFill>
            <a:ln>
              <a:noFill/>
            </a:ln>
            <a:effectLst/>
            <a:sp3d/>
          </c:spPr>
          <c:invertIfNegative val="0"/>
          <c:dLbls>
            <c:dLbl>
              <c:idx val="0"/>
              <c:layout>
                <c:manualLayout>
                  <c:x val="0"/>
                  <c:y val="-6.676027122543028E-3"/>
                </c:manualLayout>
              </c:layout>
              <c:showLegendKey val="0"/>
              <c:showVal val="1"/>
              <c:showCatName val="0"/>
              <c:showSerName val="0"/>
              <c:showPercent val="0"/>
              <c:showBubbleSize val="0"/>
              <c:extLst>
                <c:ext xmlns:c15="http://schemas.microsoft.com/office/drawing/2012/chart" uri="{CE6537A1-D6FC-4f65-9D91-7224C49458BB}">
                  <c15:layout>
                    <c:manualLayout>
                      <c:w val="6.207923087073914E-2"/>
                      <c:h val="4.470712829729593E-2"/>
                    </c:manualLayout>
                  </c15:layout>
                </c:ext>
              </c:extLst>
            </c:dLbl>
            <c:dLbl>
              <c:idx val="1"/>
              <c:layout>
                <c:manualLayout>
                  <c:x val="-8.242665834739118E-17"/>
                  <c:y val="-1.11267118709049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242665834739118E-17"/>
                  <c:y val="-1.335205424508589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3352054245085933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1240128710979383E-3"/>
                  <c:y val="-1.335205424508589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Autismo</c:v>
                </c:pt>
                <c:pt idx="1">
                  <c:v>Discapacidad Intelectual</c:v>
                </c:pt>
                <c:pt idx="2">
                  <c:v>Paralisis Cerebarl</c:v>
                </c:pt>
                <c:pt idx="3">
                  <c:v>Epilepsia</c:v>
                </c:pt>
                <c:pt idx="4">
                  <c:v>Categoria 5</c:v>
                </c:pt>
                <c:pt idx="5">
                  <c:v>Otra</c:v>
                </c:pt>
              </c:strCache>
            </c:strRef>
          </c:cat>
          <c:val>
            <c:numRef>
              <c:f>Sheet21!$E$2:$E$7</c:f>
              <c:numCache>
                <c:formatCode>_("$"* #,##0_);_("$"* \(#,##0\);_("$"* "-"_);_(@_)</c:formatCode>
                <c:ptCount val="6"/>
                <c:pt idx="0">
                  <c:v>10992</c:v>
                </c:pt>
                <c:pt idx="1">
                  <c:v>25896</c:v>
                </c:pt>
                <c:pt idx="2">
                  <c:v>22043</c:v>
                </c:pt>
                <c:pt idx="3">
                  <c:v>22484</c:v>
                </c:pt>
                <c:pt idx="4">
                  <c:v>14267</c:v>
                </c:pt>
                <c:pt idx="5">
                  <c:v>3011</c:v>
                </c:pt>
              </c:numCache>
            </c:numRef>
          </c:val>
        </c:ser>
        <c:dLbls>
          <c:showLegendKey val="0"/>
          <c:showVal val="1"/>
          <c:showCatName val="0"/>
          <c:showSerName val="0"/>
          <c:showPercent val="0"/>
          <c:showBubbleSize val="0"/>
        </c:dLbls>
        <c:gapWidth val="150"/>
        <c:shape val="box"/>
        <c:axId val="239091736"/>
        <c:axId val="239092128"/>
        <c:axId val="0"/>
      </c:bar3DChart>
      <c:catAx>
        <c:axId val="2390917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C00000"/>
                </a:solidFill>
                <a:latin typeface="+mn-lt"/>
                <a:ea typeface="+mn-ea"/>
                <a:cs typeface="+mn-cs"/>
              </a:defRPr>
            </a:pPr>
            <a:endParaRPr lang="en-US"/>
          </a:p>
        </c:txPr>
        <c:crossAx val="239092128"/>
        <c:crosses val="autoZero"/>
        <c:auto val="1"/>
        <c:lblAlgn val="ctr"/>
        <c:lblOffset val="100"/>
        <c:noMultiLvlLbl val="0"/>
      </c:catAx>
      <c:valAx>
        <c:axId val="239092128"/>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091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Sheet22!$B$1</c:f>
              <c:strCache>
                <c:ptCount val="1"/>
                <c:pt idx="0">
                  <c:v>2016 - 2017</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Sheet22!$A$2:$A$7</c:f>
              <c:strCache>
                <c:ptCount val="6"/>
                <c:pt idx="0">
                  <c:v>Autismo</c:v>
                </c:pt>
                <c:pt idx="1">
                  <c:v>Discapacidad Intelectual</c:v>
                </c:pt>
                <c:pt idx="2">
                  <c:v>Paralisis Cerebarl</c:v>
                </c:pt>
                <c:pt idx="3">
                  <c:v>Epilepsia</c:v>
                </c:pt>
                <c:pt idx="4">
                  <c:v>Categoria 5</c:v>
                </c:pt>
                <c:pt idx="5">
                  <c:v>Otra</c:v>
                </c:pt>
              </c:strCache>
            </c:strRef>
          </c:cat>
          <c:val>
            <c:numRef>
              <c:f>Sheet22!$B$2:$B$7</c:f>
              <c:numCache>
                <c:formatCode>_("$"* #,##0.00_);_("$"* \(#,##0.00\);_("$"* "-"??_);_(@_)</c:formatCode>
                <c:ptCount val="6"/>
                <c:pt idx="0">
                  <c:v>11416</c:v>
                </c:pt>
                <c:pt idx="1">
                  <c:v>24756</c:v>
                </c:pt>
                <c:pt idx="2">
                  <c:v>21939</c:v>
                </c:pt>
                <c:pt idx="3">
                  <c:v>21154</c:v>
                </c:pt>
                <c:pt idx="4">
                  <c:v>13869</c:v>
                </c:pt>
                <c:pt idx="5">
                  <c:v>3008</c:v>
                </c:pt>
              </c:numCache>
            </c:numRef>
          </c:val>
        </c:ser>
        <c:ser>
          <c:idx val="1"/>
          <c:order val="1"/>
          <c:tx>
            <c:strRef>
              <c:f>Sheet22!$C$1</c:f>
              <c:strCache>
                <c:ptCount val="1"/>
                <c:pt idx="0">
                  <c:v>2017 - 2018</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Sheet22!$A$2:$A$7</c:f>
              <c:strCache>
                <c:ptCount val="6"/>
                <c:pt idx="0">
                  <c:v>Autismo</c:v>
                </c:pt>
                <c:pt idx="1">
                  <c:v>Discapacidad Intelectual</c:v>
                </c:pt>
                <c:pt idx="2">
                  <c:v>Paralisis Cerebarl</c:v>
                </c:pt>
                <c:pt idx="3">
                  <c:v>Epilepsia</c:v>
                </c:pt>
                <c:pt idx="4">
                  <c:v>Categoria 5</c:v>
                </c:pt>
                <c:pt idx="5">
                  <c:v>Otra</c:v>
                </c:pt>
              </c:strCache>
            </c:strRef>
          </c:cat>
          <c:val>
            <c:numRef>
              <c:f>Sheet22!$C$2:$C$7</c:f>
              <c:numCache>
                <c:formatCode>_("$"* #,##0.00_);_("$"* \(#,##0.00\);_("$"* "-"??_);_(@_)</c:formatCode>
                <c:ptCount val="6"/>
                <c:pt idx="0">
                  <c:v>10992</c:v>
                </c:pt>
                <c:pt idx="1">
                  <c:v>25896</c:v>
                </c:pt>
                <c:pt idx="2">
                  <c:v>22043</c:v>
                </c:pt>
                <c:pt idx="3">
                  <c:v>22484</c:v>
                </c:pt>
                <c:pt idx="4">
                  <c:v>14267</c:v>
                </c:pt>
                <c:pt idx="5">
                  <c:v>3011</c:v>
                </c:pt>
              </c:numCache>
            </c:numRef>
          </c:val>
        </c:ser>
        <c:dLbls>
          <c:showLegendKey val="0"/>
          <c:showVal val="1"/>
          <c:showCatName val="0"/>
          <c:showSerName val="0"/>
          <c:showPercent val="0"/>
          <c:showBubbleSize val="0"/>
        </c:dLbls>
        <c:gapWidth val="150"/>
        <c:shape val="box"/>
        <c:axId val="239092912"/>
        <c:axId val="239093304"/>
        <c:axId val="0"/>
      </c:bar3DChart>
      <c:catAx>
        <c:axId val="2390929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39093304"/>
        <c:crosses val="autoZero"/>
        <c:auto val="1"/>
        <c:lblAlgn val="ctr"/>
        <c:lblOffset val="100"/>
        <c:noMultiLvlLbl val="0"/>
      </c:catAx>
      <c:valAx>
        <c:axId val="239093304"/>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092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Sheet23!$A$2:$A$7</c:f>
              <c:strCache>
                <c:ptCount val="6"/>
                <c:pt idx="0">
                  <c:v>Autismo</c:v>
                </c:pt>
                <c:pt idx="1">
                  <c:v>Discapacidad Intelectual</c:v>
                </c:pt>
                <c:pt idx="2">
                  <c:v>Paralisis Cerebral</c:v>
                </c:pt>
                <c:pt idx="3">
                  <c:v>Epilepsia</c:v>
                </c:pt>
                <c:pt idx="4">
                  <c:v>Categoria 5</c:v>
                </c:pt>
                <c:pt idx="5">
                  <c:v>Otra</c:v>
                </c:pt>
              </c:strCache>
            </c:strRef>
          </c:cat>
          <c:val>
            <c:numRef>
              <c:f>Sheet23!$B$2:$B$7</c:f>
              <c:numCache>
                <c:formatCode>_("$"* #,##0_);_("$"* \(#,##0\);_("$"* "-"_);_(@_)</c:formatCode>
                <c:ptCount val="6"/>
                <c:pt idx="0">
                  <c:v>1459</c:v>
                </c:pt>
                <c:pt idx="1">
                  <c:v>1054</c:v>
                </c:pt>
                <c:pt idx="2">
                  <c:v>0</c:v>
                </c:pt>
                <c:pt idx="3">
                  <c:v>0</c:v>
                </c:pt>
                <c:pt idx="4">
                  <c:v>1012</c:v>
                </c:pt>
                <c:pt idx="5">
                  <c:v>242</c:v>
                </c:pt>
              </c:numCache>
            </c:numRef>
          </c:val>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Sheet24!$B$1</c:f>
              <c:strCache>
                <c:ptCount val="1"/>
                <c:pt idx="0">
                  <c:v>2016 - 2017</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Sheet24!$A$2:$A$8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Sheet24!$B$2:$B$8</c:f>
              <c:numCache>
                <c:formatCode>_("$"* #,##0_);_("$"* \(#,##0\);_("$"* "-"_);_(@_)</c:formatCode>
                <c:ptCount val="7"/>
                <c:pt idx="1">
                  <c:v>1398</c:v>
                </c:pt>
                <c:pt idx="2">
                  <c:v>1036</c:v>
                </c:pt>
                <c:pt idx="3">
                  <c:v>1230</c:v>
                </c:pt>
                <c:pt idx="5">
                  <c:v>1399</c:v>
                </c:pt>
                <c:pt idx="6">
                  <c:v>1370</c:v>
                </c:pt>
              </c:numCache>
            </c:numRef>
          </c:val>
        </c:ser>
        <c:ser>
          <c:idx val="1"/>
          <c:order val="1"/>
          <c:tx>
            <c:strRef>
              <c:f>Sheet24!$C$1</c:f>
              <c:strCache>
                <c:ptCount val="1"/>
                <c:pt idx="0">
                  <c:v>2017 - 2018</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Sheet24!$A$2:$A$8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Sheet24!$C$2:$C$8</c:f>
              <c:numCache>
                <c:formatCode>_("$"* #,##0_);_("$"* \(#,##0\);_("$"* "-"_);_(@_)</c:formatCode>
                <c:ptCount val="7"/>
                <c:pt idx="1">
                  <c:v>1930</c:v>
                </c:pt>
                <c:pt idx="2">
                  <c:v>1008</c:v>
                </c:pt>
                <c:pt idx="3">
                  <c:v>1173</c:v>
                </c:pt>
                <c:pt idx="4">
                  <c:v>255</c:v>
                </c:pt>
                <c:pt idx="5">
                  <c:v>1541</c:v>
                </c:pt>
                <c:pt idx="6">
                  <c:v>1269</c:v>
                </c:pt>
              </c:numCache>
            </c:numRef>
          </c:val>
        </c:ser>
        <c:dLbls>
          <c:dLblPos val="outEnd"/>
          <c:showLegendKey val="0"/>
          <c:showVal val="1"/>
          <c:showCatName val="0"/>
          <c:showSerName val="0"/>
          <c:showPercent val="0"/>
          <c:showBubbleSize val="0"/>
        </c:dLbls>
        <c:gapWidth val="100"/>
        <c:overlap val="-24"/>
        <c:axId val="239454528"/>
        <c:axId val="239454920"/>
      </c:barChart>
      <c:catAx>
        <c:axId val="23945452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C00000"/>
                </a:solidFill>
                <a:latin typeface="+mn-lt"/>
                <a:ea typeface="+mn-ea"/>
                <a:cs typeface="+mn-cs"/>
              </a:defRPr>
            </a:pPr>
            <a:endParaRPr lang="en-US"/>
          </a:p>
        </c:txPr>
        <c:crossAx val="239454920"/>
        <c:crosses val="autoZero"/>
        <c:auto val="1"/>
        <c:lblAlgn val="ctr"/>
        <c:lblOffset val="100"/>
        <c:noMultiLvlLbl val="0"/>
      </c:catAx>
      <c:valAx>
        <c:axId val="239454920"/>
        <c:scaling>
          <c:orientation val="minMax"/>
        </c:scaling>
        <c:delete val="0"/>
        <c:axPos val="l"/>
        <c:majorGridlines>
          <c:spPr>
            <a:ln w="9525" cap="flat" cmpd="sng" algn="ctr">
              <a:solidFill>
                <a:schemeClr val="tx2">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39454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Sheet25!$B$1:$B$2</c:f>
              <c:strCache>
                <c:ptCount val="2"/>
                <c:pt idx="0">
                  <c:v>Edades 3 - 21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Sheet25!$A$3:$A$9</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Sheet25!$B$3:$B$9</c:f>
              <c:numCache>
                <c:formatCode>0.0%</c:formatCode>
                <c:ptCount val="7"/>
                <c:pt idx="0">
                  <c:v>0.40799999999999997</c:v>
                </c:pt>
                <c:pt idx="1">
                  <c:v>0.44800000000000001</c:v>
                </c:pt>
                <c:pt idx="2">
                  <c:v>0.45400000000000001</c:v>
                </c:pt>
                <c:pt idx="3">
                  <c:v>0.443</c:v>
                </c:pt>
                <c:pt idx="4">
                  <c:v>0.48099999999999998</c:v>
                </c:pt>
                <c:pt idx="5">
                  <c:v>0.432</c:v>
                </c:pt>
                <c:pt idx="6">
                  <c:v>0.42799999999999999</c:v>
                </c:pt>
              </c:numCache>
            </c:numRef>
          </c:val>
        </c:ser>
        <c:ser>
          <c:idx val="1"/>
          <c:order val="1"/>
          <c:tx>
            <c:strRef>
              <c:f>Sheet25!$C$1:$C$2</c:f>
              <c:strCache>
                <c:ptCount val="2"/>
                <c:pt idx="0">
                  <c:v>Adultos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Sheet25!$A$3:$A$9</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Sheet25!$C$3:$C$9</c:f>
              <c:numCache>
                <c:formatCode>0.0%</c:formatCode>
                <c:ptCount val="7"/>
                <c:pt idx="0">
                  <c:v>0.107</c:v>
                </c:pt>
                <c:pt idx="1">
                  <c:v>0.245</c:v>
                </c:pt>
                <c:pt idx="2">
                  <c:v>0.12</c:v>
                </c:pt>
                <c:pt idx="3">
                  <c:v>0.192</c:v>
                </c:pt>
                <c:pt idx="4">
                  <c:v>0.23799999999999999</c:v>
                </c:pt>
                <c:pt idx="5">
                  <c:v>0.17</c:v>
                </c:pt>
                <c:pt idx="6">
                  <c:v>0.10299999999999999</c:v>
                </c:pt>
              </c:numCache>
            </c:numRef>
          </c:val>
        </c:ser>
        <c:dLbls>
          <c:dLblPos val="outEnd"/>
          <c:showLegendKey val="0"/>
          <c:showVal val="1"/>
          <c:showCatName val="0"/>
          <c:showSerName val="0"/>
          <c:showPercent val="0"/>
          <c:showBubbleSize val="0"/>
        </c:dLbls>
        <c:gapWidth val="219"/>
        <c:overlap val="-27"/>
        <c:axId val="239455704"/>
        <c:axId val="239456096"/>
      </c:barChart>
      <c:catAx>
        <c:axId val="239455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C00000"/>
                </a:solidFill>
                <a:latin typeface="+mn-lt"/>
                <a:ea typeface="+mn-ea"/>
                <a:cs typeface="+mn-cs"/>
              </a:defRPr>
            </a:pPr>
            <a:endParaRPr lang="en-US"/>
          </a:p>
        </c:txPr>
        <c:crossAx val="239456096"/>
        <c:crosses val="autoZero"/>
        <c:auto val="1"/>
        <c:lblAlgn val="ctr"/>
        <c:lblOffset val="100"/>
        <c:noMultiLvlLbl val="0"/>
      </c:catAx>
      <c:valAx>
        <c:axId val="2394560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5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Sheet26!$B$1</c:f>
              <c:strCache>
                <c:ptCount val="1"/>
                <c:pt idx="0">
                  <c:v>2016 - 2017</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Sheet26!$A$2:$A$8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Sheet26!$B$2:$B$8</c:f>
              <c:numCache>
                <c:formatCode>0.0%</c:formatCode>
                <c:ptCount val="7"/>
                <c:pt idx="0">
                  <c:v>0.156</c:v>
                </c:pt>
                <c:pt idx="1">
                  <c:v>0.29799999999999999</c:v>
                </c:pt>
                <c:pt idx="2">
                  <c:v>0.22700000000000001</c:v>
                </c:pt>
                <c:pt idx="3">
                  <c:v>0.27300000000000002</c:v>
                </c:pt>
                <c:pt idx="4">
                  <c:v>0.42599999999999999</c:v>
                </c:pt>
                <c:pt idx="5">
                  <c:v>0.26800000000000002</c:v>
                </c:pt>
                <c:pt idx="6">
                  <c:v>0.2</c:v>
                </c:pt>
              </c:numCache>
            </c:numRef>
          </c:val>
        </c:ser>
        <c:ser>
          <c:idx val="1"/>
          <c:order val="1"/>
          <c:tx>
            <c:strRef>
              <c:f>Sheet26!$C$1</c:f>
              <c:strCache>
                <c:ptCount val="1"/>
                <c:pt idx="0">
                  <c:v>2017 - 2018</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Sheet26!$A$2:$A$8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Sheet26!$C$2:$C$8</c:f>
              <c:numCache>
                <c:formatCode>0.0%</c:formatCode>
                <c:ptCount val="7"/>
                <c:pt idx="0">
                  <c:v>0.152</c:v>
                </c:pt>
                <c:pt idx="1">
                  <c:v>0.30299999999999999</c:v>
                </c:pt>
                <c:pt idx="2">
                  <c:v>0.22900000000000001</c:v>
                </c:pt>
                <c:pt idx="3">
                  <c:v>0.27500000000000002</c:v>
                </c:pt>
                <c:pt idx="4">
                  <c:v>0.30499999999999999</c:v>
                </c:pt>
                <c:pt idx="5">
                  <c:v>0.26700000000000002</c:v>
                </c:pt>
                <c:pt idx="6">
                  <c:v>0.20100000000000001</c:v>
                </c:pt>
              </c:numCache>
            </c:numRef>
          </c:val>
        </c:ser>
        <c:dLbls>
          <c:showLegendKey val="0"/>
          <c:showVal val="1"/>
          <c:showCatName val="0"/>
          <c:showSerName val="0"/>
          <c:showPercent val="0"/>
          <c:showBubbleSize val="0"/>
        </c:dLbls>
        <c:gapWidth val="150"/>
        <c:shape val="box"/>
        <c:axId val="239456880"/>
        <c:axId val="239457272"/>
        <c:axId val="0"/>
      </c:bar3DChart>
      <c:catAx>
        <c:axId val="239456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C00000"/>
                </a:solidFill>
                <a:latin typeface="+mn-lt"/>
                <a:ea typeface="+mn-ea"/>
                <a:cs typeface="+mn-cs"/>
              </a:defRPr>
            </a:pPr>
            <a:endParaRPr lang="en-US"/>
          </a:p>
        </c:txPr>
        <c:crossAx val="239457272"/>
        <c:crosses val="autoZero"/>
        <c:auto val="1"/>
        <c:lblAlgn val="ctr"/>
        <c:lblOffset val="100"/>
        <c:noMultiLvlLbl val="0"/>
      </c:catAx>
      <c:valAx>
        <c:axId val="23945727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6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Sheet27!$B$1</c:f>
              <c:strCache>
                <c:ptCount val="1"/>
                <c:pt idx="0">
                  <c:v>Adultos</c:v>
                </c:pt>
              </c:strCache>
            </c:strRef>
          </c:tx>
          <c:spPr>
            <a:solidFill>
              <a:schemeClr val="accent6"/>
            </a:solidFill>
            <a:ln>
              <a:noFill/>
            </a:ln>
            <a:effectLst/>
            <a:sp3d/>
          </c:spPr>
          <c:invertIfNegative val="0"/>
          <c:dLbls>
            <c:dLbl>
              <c:idx val="8"/>
              <c:layout>
                <c:manualLayout>
                  <c:x val="0"/>
                  <c:y val="-1.797517080961667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Sheet27!$A$2:$A$15</c:f>
              <c:strCache>
                <c:ptCount val="14"/>
                <c:pt idx="0">
                  <c:v>ASL</c:v>
                </c:pt>
                <c:pt idx="1">
                  <c:v>Inglés</c:v>
                </c:pt>
                <c:pt idx="2">
                  <c:v>Español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Sheet27!$B$2:$B$15</c:f>
              <c:numCache>
                <c:formatCode>0.0%</c:formatCode>
                <c:ptCount val="14"/>
                <c:pt idx="0">
                  <c:v>4.1000000000000002E-2</c:v>
                </c:pt>
                <c:pt idx="1">
                  <c:v>0.127</c:v>
                </c:pt>
                <c:pt idx="2">
                  <c:v>0.20699999999999999</c:v>
                </c:pt>
                <c:pt idx="3">
                  <c:v>0.252</c:v>
                </c:pt>
                <c:pt idx="4">
                  <c:v>4.8000000000000001E-2</c:v>
                </c:pt>
                <c:pt idx="5">
                  <c:v>0.441</c:v>
                </c:pt>
                <c:pt idx="6">
                  <c:v>0.16200000000000001</c:v>
                </c:pt>
                <c:pt idx="7">
                  <c:v>0.55600000000000005</c:v>
                </c:pt>
                <c:pt idx="8">
                  <c:v>0.51400000000000001</c:v>
                </c:pt>
                <c:pt idx="9">
                  <c:v>0.185</c:v>
                </c:pt>
                <c:pt idx="10">
                  <c:v>0.16700000000000001</c:v>
                </c:pt>
                <c:pt idx="11">
                  <c:v>0.33300000000000002</c:v>
                </c:pt>
                <c:pt idx="12">
                  <c:v>0.16700000000000001</c:v>
                </c:pt>
                <c:pt idx="13">
                  <c:v>0.25</c:v>
                </c:pt>
              </c:numCache>
            </c:numRef>
          </c:val>
        </c:ser>
        <c:ser>
          <c:idx val="1"/>
          <c:order val="1"/>
          <c:tx>
            <c:strRef>
              <c:f>Sheet27!$C$1</c:f>
              <c:strCache>
                <c:ptCount val="1"/>
                <c:pt idx="0">
                  <c:v>Edades 3 - 21</c:v>
                </c:pt>
              </c:strCache>
            </c:strRef>
          </c:tx>
          <c:spPr>
            <a:solidFill>
              <a:schemeClr val="accent5"/>
            </a:solidFill>
            <a:ln>
              <a:noFill/>
            </a:ln>
            <a:effectLst/>
            <a:sp3d/>
          </c:spPr>
          <c:invertIfNegative val="0"/>
          <c:dLbls>
            <c:dLbl>
              <c:idx val="5"/>
              <c:layout>
                <c:manualLayout>
                  <c:x val="2.5027699321125894E-2"/>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047720853546664E-2"/>
                  <c:y val="-7.7036446326929466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Sheet27!$A$2:$A$15</c:f>
              <c:strCache>
                <c:ptCount val="14"/>
                <c:pt idx="0">
                  <c:v>ASL</c:v>
                </c:pt>
                <c:pt idx="1">
                  <c:v>Inglés</c:v>
                </c:pt>
                <c:pt idx="2">
                  <c:v>Español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Sheet27!$C$2:$C$15</c:f>
              <c:numCache>
                <c:formatCode>0.0%</c:formatCode>
                <c:ptCount val="14"/>
                <c:pt idx="0">
                  <c:v>0.45500000000000002</c:v>
                </c:pt>
                <c:pt idx="1">
                  <c:v>0.443</c:v>
                </c:pt>
                <c:pt idx="2">
                  <c:v>0.42299999999999999</c:v>
                </c:pt>
                <c:pt idx="3">
                  <c:v>0.38900000000000001</c:v>
                </c:pt>
                <c:pt idx="4">
                  <c:v>0.50700000000000001</c:v>
                </c:pt>
                <c:pt idx="5">
                  <c:v>0.439</c:v>
                </c:pt>
                <c:pt idx="6">
                  <c:v>0.51200000000000001</c:v>
                </c:pt>
                <c:pt idx="7">
                  <c:v>0.66700000000000004</c:v>
                </c:pt>
                <c:pt idx="8">
                  <c:v>0.5</c:v>
                </c:pt>
                <c:pt idx="9">
                  <c:v>0.53400000000000003</c:v>
                </c:pt>
                <c:pt idx="10">
                  <c:v>0.5</c:v>
                </c:pt>
                <c:pt idx="11">
                  <c:v>0.19400000000000001</c:v>
                </c:pt>
                <c:pt idx="12">
                  <c:v>0.52200000000000002</c:v>
                </c:pt>
                <c:pt idx="13">
                  <c:v>0.38500000000000001</c:v>
                </c:pt>
              </c:numCache>
            </c:numRef>
          </c:val>
        </c:ser>
        <c:dLbls>
          <c:showLegendKey val="0"/>
          <c:showVal val="1"/>
          <c:showCatName val="0"/>
          <c:showSerName val="0"/>
          <c:showPercent val="0"/>
          <c:showBubbleSize val="0"/>
        </c:dLbls>
        <c:gapWidth val="150"/>
        <c:shape val="box"/>
        <c:axId val="239458056"/>
        <c:axId val="239351128"/>
        <c:axId val="0"/>
      </c:bar3DChart>
      <c:catAx>
        <c:axId val="2394580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rgbClr val="FF0000"/>
                </a:solidFill>
                <a:latin typeface="+mn-lt"/>
                <a:ea typeface="+mn-ea"/>
                <a:cs typeface="+mn-cs"/>
              </a:defRPr>
            </a:pPr>
            <a:endParaRPr lang="en-US"/>
          </a:p>
        </c:txPr>
        <c:crossAx val="239351128"/>
        <c:crosses val="autoZero"/>
        <c:auto val="1"/>
        <c:lblAlgn val="ctr"/>
        <c:lblOffset val="100"/>
        <c:noMultiLvlLbl val="0"/>
      </c:catAx>
      <c:valAx>
        <c:axId val="2393511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8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420916936257768E-3"/>
          <c:y val="0.24463574751015824"/>
          <c:w val="0.99035790830637427"/>
          <c:h val="0.47947514200642061"/>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dLbl>
              <c:idx val="4"/>
              <c:layout>
                <c:manualLayout>
                  <c:x val="1.0873831362801017E-2"/>
                  <c:y val="3.5925927123307062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Sheet1!$A$1:$A$7</c:f>
              <c:strCache>
                <c:ptCount val="7"/>
                <c:pt idx="0">
                  <c:v>American Indian or Alaska Native</c:v>
                </c:pt>
                <c:pt idx="1">
                  <c:v>Asian</c:v>
                </c:pt>
                <c:pt idx="2">
                  <c:v>Black/African American</c:v>
                </c:pt>
                <c:pt idx="3">
                  <c:v>Hispanic</c:v>
                </c:pt>
                <c:pt idx="4">
                  <c:v>Native Hawaiian or Other Pacific Islander</c:v>
                </c:pt>
                <c:pt idx="5">
                  <c:v>Other Ethnicity or Race / Multicultural</c:v>
                </c:pt>
                <c:pt idx="6">
                  <c:v>White</c:v>
                </c:pt>
              </c:strCache>
            </c:strRef>
          </c:cat>
          <c:val>
            <c:numRef>
              <c:f>Sheet1!$B$1:$B$7</c:f>
              <c:numCache>
                <c:formatCode>0.00%</c:formatCode>
                <c:ptCount val="7"/>
                <c:pt idx="0">
                  <c:v>2E-3</c:v>
                </c:pt>
                <c:pt idx="1">
                  <c:v>0.184</c:v>
                </c:pt>
                <c:pt idx="2">
                  <c:v>0.16239999999999999</c:v>
                </c:pt>
                <c:pt idx="3">
                  <c:v>0.2349</c:v>
                </c:pt>
                <c:pt idx="4">
                  <c:v>2.5999999999999999E-3</c:v>
                </c:pt>
                <c:pt idx="5">
                  <c:v>0.13969999999999999</c:v>
                </c:pt>
                <c:pt idx="6">
                  <c:v>0.27410000000000001</c:v>
                </c:pt>
              </c:numCache>
            </c:numRef>
          </c:val>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Sheet28!$B$1</c:f>
              <c:strCache>
                <c:ptCount val="1"/>
                <c:pt idx="0">
                  <c:v>2016-2017</c:v>
                </c:pt>
              </c:strCache>
            </c:strRef>
          </c:tx>
          <c:spPr>
            <a:solidFill>
              <a:schemeClr val="accent1"/>
            </a:solidFill>
            <a:ln>
              <a:noFill/>
            </a:ln>
            <a:effectLst/>
            <a:sp3d/>
          </c:spPr>
          <c:invertIfNegative val="0"/>
          <c:dLbls>
            <c:dLbl>
              <c:idx val="1"/>
              <c:layout>
                <c:manualLayout>
                  <c:x val="0"/>
                  <c:y val="1.478909814449211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Sheet28!$A$2:$A$15</c:f>
              <c:strCache>
                <c:ptCount val="14"/>
                <c:pt idx="0">
                  <c:v>ASL</c:v>
                </c:pt>
                <c:pt idx="1">
                  <c:v>Inglés</c:v>
                </c:pt>
                <c:pt idx="2">
                  <c:v>Español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Sheet28!$B$2:$B$15</c:f>
              <c:numCache>
                <c:formatCode>0.0%</c:formatCode>
                <c:ptCount val="14"/>
                <c:pt idx="0">
                  <c:v>6.7000000000000004E-2</c:v>
                </c:pt>
                <c:pt idx="1">
                  <c:v>0.128</c:v>
                </c:pt>
                <c:pt idx="2">
                  <c:v>0.20699999999999999</c:v>
                </c:pt>
                <c:pt idx="3">
                  <c:v>0.27300000000000002</c:v>
                </c:pt>
                <c:pt idx="4">
                  <c:v>5.1999999999999998E-2</c:v>
                </c:pt>
                <c:pt idx="5">
                  <c:v>0.54300000000000004</c:v>
                </c:pt>
                <c:pt idx="6">
                  <c:v>0.25600000000000001</c:v>
                </c:pt>
                <c:pt idx="7">
                  <c:v>0.57899999999999996</c:v>
                </c:pt>
                <c:pt idx="8">
                  <c:v>0.68400000000000005</c:v>
                </c:pt>
                <c:pt idx="9">
                  <c:v>0.154</c:v>
                </c:pt>
                <c:pt idx="10">
                  <c:v>0.308</c:v>
                </c:pt>
                <c:pt idx="11">
                  <c:v>0.29399999999999998</c:v>
                </c:pt>
                <c:pt idx="12">
                  <c:v>8.6999999999999994E-2</c:v>
                </c:pt>
                <c:pt idx="13">
                  <c:v>0.25</c:v>
                </c:pt>
              </c:numCache>
            </c:numRef>
          </c:val>
        </c:ser>
        <c:ser>
          <c:idx val="1"/>
          <c:order val="1"/>
          <c:tx>
            <c:strRef>
              <c:f>Sheet28!$C$1</c:f>
              <c:strCache>
                <c:ptCount val="1"/>
                <c:pt idx="0">
                  <c:v>2017-2018</c:v>
                </c:pt>
              </c:strCache>
            </c:strRef>
          </c:tx>
          <c:spPr>
            <a:solidFill>
              <a:schemeClr val="accent2"/>
            </a:solidFill>
            <a:ln>
              <a:noFill/>
            </a:ln>
            <a:effectLst/>
            <a:sp3d/>
          </c:spPr>
          <c:invertIfNegative val="0"/>
          <c:dLbls>
            <c:dLbl>
              <c:idx val="0"/>
              <c:layout>
                <c:manualLayout>
                  <c:x val="2.2292006148029978E-3"/>
                  <c:y val="-1.478909814449229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4789098144492205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971879752598960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146003074014989E-3"/>
                  <c:y val="-1.971879752598960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438009222045172E-3"/>
                  <c:y val="-1.478909814449229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1736411650107703E-17"/>
                  <c:y val="-1.9718797525989699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1.971879752598960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1.9718797525989609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1.725394783524090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Sheet28!$A$2:$A$15</c:f>
              <c:strCache>
                <c:ptCount val="14"/>
                <c:pt idx="0">
                  <c:v>ASL</c:v>
                </c:pt>
                <c:pt idx="1">
                  <c:v>Inglés</c:v>
                </c:pt>
                <c:pt idx="2">
                  <c:v>Español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Sheet28!$C$2:$C$15</c:f>
              <c:numCache>
                <c:formatCode>0.0%</c:formatCode>
                <c:ptCount val="14"/>
                <c:pt idx="0">
                  <c:v>4.1000000000000002E-2</c:v>
                </c:pt>
                <c:pt idx="1">
                  <c:v>0.127</c:v>
                </c:pt>
                <c:pt idx="2">
                  <c:v>0.20699999999999999</c:v>
                </c:pt>
                <c:pt idx="3">
                  <c:v>0.252</c:v>
                </c:pt>
                <c:pt idx="4">
                  <c:v>4.8000000000000001E-2</c:v>
                </c:pt>
                <c:pt idx="5">
                  <c:v>0.441</c:v>
                </c:pt>
                <c:pt idx="6">
                  <c:v>0.16200000000000001</c:v>
                </c:pt>
                <c:pt idx="7">
                  <c:v>0.55600000000000005</c:v>
                </c:pt>
                <c:pt idx="8">
                  <c:v>0.51400000000000001</c:v>
                </c:pt>
                <c:pt idx="9">
                  <c:v>0.185</c:v>
                </c:pt>
                <c:pt idx="10">
                  <c:v>0.16700000000000001</c:v>
                </c:pt>
                <c:pt idx="11">
                  <c:v>0.33300000000000002</c:v>
                </c:pt>
                <c:pt idx="12">
                  <c:v>0.16700000000000001</c:v>
                </c:pt>
                <c:pt idx="13">
                  <c:v>0.25</c:v>
                </c:pt>
              </c:numCache>
            </c:numRef>
          </c:val>
        </c:ser>
        <c:ser>
          <c:idx val="2"/>
          <c:order val="2"/>
          <c:tx>
            <c:strRef>
              <c:f>Sheet28!$D$1</c:f>
              <c:strCache>
                <c:ptCount val="1"/>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Sheet28!$A$2:$A$15</c:f>
              <c:strCache>
                <c:ptCount val="14"/>
                <c:pt idx="0">
                  <c:v>ASL</c:v>
                </c:pt>
                <c:pt idx="1">
                  <c:v>Inglés</c:v>
                </c:pt>
                <c:pt idx="2">
                  <c:v>Español</c:v>
                </c:pt>
                <c:pt idx="3">
                  <c:v>Cantones</c:v>
                </c:pt>
                <c:pt idx="4">
                  <c:v>Mandarin</c:v>
                </c:pt>
                <c:pt idx="5">
                  <c:v>Vietnamita</c:v>
                </c:pt>
                <c:pt idx="6">
                  <c:v>Coreano</c:v>
                </c:pt>
                <c:pt idx="7">
                  <c:v>Camboyano</c:v>
                </c:pt>
                <c:pt idx="8">
                  <c:v>Mien</c:v>
                </c:pt>
                <c:pt idx="9">
                  <c:v>Otro Asiatico</c:v>
                </c:pt>
                <c:pt idx="10">
                  <c:v>Arabe</c:v>
                </c:pt>
                <c:pt idx="11">
                  <c:v>Farsi</c:v>
                </c:pt>
                <c:pt idx="12">
                  <c:v>Hindi</c:v>
                </c:pt>
                <c:pt idx="13">
                  <c:v>Urdu</c:v>
                </c:pt>
              </c:strCache>
            </c:strRef>
          </c:cat>
          <c:val>
            <c:numRef>
              <c:f>Sheet28!$D$2:$D$15</c:f>
              <c:numCache>
                <c:formatCode>General</c:formatCode>
                <c:ptCount val="14"/>
              </c:numCache>
            </c:numRef>
          </c:val>
        </c:ser>
        <c:dLbls>
          <c:showLegendKey val="0"/>
          <c:showVal val="1"/>
          <c:showCatName val="0"/>
          <c:showSerName val="0"/>
          <c:showPercent val="0"/>
          <c:showBubbleSize val="0"/>
        </c:dLbls>
        <c:gapWidth val="150"/>
        <c:shape val="box"/>
        <c:axId val="239351912"/>
        <c:axId val="239352304"/>
        <c:axId val="0"/>
      </c:bar3DChart>
      <c:catAx>
        <c:axId val="2393519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B050"/>
                </a:solidFill>
                <a:latin typeface="+mn-lt"/>
                <a:ea typeface="+mn-ea"/>
                <a:cs typeface="+mn-cs"/>
              </a:defRPr>
            </a:pPr>
            <a:endParaRPr lang="en-US"/>
          </a:p>
        </c:txPr>
        <c:crossAx val="239352304"/>
        <c:crosses val="autoZero"/>
        <c:auto val="1"/>
        <c:lblAlgn val="ctr"/>
        <c:lblOffset val="100"/>
        <c:noMultiLvlLbl val="0"/>
      </c:catAx>
      <c:valAx>
        <c:axId val="23935230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351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Sheet29!$B$1</c:f>
              <c:strCache>
                <c:ptCount val="1"/>
                <c:pt idx="0">
                  <c:v>Edades 3 - 21</c:v>
                </c:pt>
              </c:strCache>
            </c:strRef>
          </c:tx>
          <c:spPr>
            <a:solidFill>
              <a:schemeClr val="accent1"/>
            </a:solidFill>
            <a:ln>
              <a:noFill/>
            </a:ln>
            <a:effectLst/>
            <a:sp3d/>
          </c:spPr>
          <c:invertIfNegative val="0"/>
          <c:dLbls>
            <c:dLbl>
              <c:idx val="0"/>
              <c:layout>
                <c:manualLayout>
                  <c:x val="3.3368152401898289E-3"/>
                  <c:y val="-2.688172043010752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0010445720569446E-2"/>
                  <c:y val="-2.0161290322580655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1122717467299429E-2"/>
                  <c:y val="-2.240143369175627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8.1565652506817786E-17"/>
                  <c:y val="-1.568100358422938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122717467298615E-3"/>
                  <c:y val="-1.792114695340501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8981739738395443E-3"/>
                  <c:y val="-2.240143369175627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Sheet29!$A$2:$A$7</c:f>
              <c:strCache>
                <c:ptCount val="6"/>
                <c:pt idx="0">
                  <c:v>Autismo</c:v>
                </c:pt>
                <c:pt idx="1">
                  <c:v>Discapacidad Intelectual</c:v>
                </c:pt>
                <c:pt idx="2">
                  <c:v>Paralisis Cerebral</c:v>
                </c:pt>
                <c:pt idx="3">
                  <c:v>Epilepsia</c:v>
                </c:pt>
                <c:pt idx="4">
                  <c:v>Categoria 5</c:v>
                </c:pt>
                <c:pt idx="5">
                  <c:v>Otra</c:v>
                </c:pt>
              </c:strCache>
            </c:strRef>
          </c:cat>
          <c:val>
            <c:numRef>
              <c:f>Sheet29!$B$2:$B$7</c:f>
              <c:numCache>
                <c:formatCode>0.0%</c:formatCode>
                <c:ptCount val="6"/>
                <c:pt idx="0">
                  <c:v>0.47699999999999998</c:v>
                </c:pt>
                <c:pt idx="1">
                  <c:v>0.44800000000000001</c:v>
                </c:pt>
                <c:pt idx="2">
                  <c:v>0.3</c:v>
                </c:pt>
                <c:pt idx="3">
                  <c:v>0.45800000000000002</c:v>
                </c:pt>
                <c:pt idx="4">
                  <c:v>0.47599999999999998</c:v>
                </c:pt>
                <c:pt idx="5">
                  <c:v>5.5E-2</c:v>
                </c:pt>
              </c:numCache>
            </c:numRef>
          </c:val>
        </c:ser>
        <c:ser>
          <c:idx val="1"/>
          <c:order val="1"/>
          <c:tx>
            <c:strRef>
              <c:f>Sheet29!$C$1</c:f>
              <c:strCache>
                <c:ptCount val="1"/>
                <c:pt idx="0">
                  <c:v>Adultos</c:v>
                </c:pt>
              </c:strCache>
            </c:strRef>
          </c:tx>
          <c:spPr>
            <a:solidFill>
              <a:schemeClr val="accent2"/>
            </a:solidFill>
            <a:ln>
              <a:noFill/>
            </a:ln>
            <a:effectLst/>
            <a:sp3d/>
          </c:spPr>
          <c:invertIfNegative val="0"/>
          <c:dLbls>
            <c:dLbl>
              <c:idx val="0"/>
              <c:layout>
                <c:manualLayout>
                  <c:x val="2.2245434934598858E-2"/>
                  <c:y val="-1.568100358422938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582250174788646E-2"/>
                  <c:y val="-1.792114695340501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3357706681328801E-2"/>
                  <c:y val="-1.120071684587821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3357706681328801E-2"/>
                  <c:y val="-1.1200716845878136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469978428058745E-2"/>
                  <c:y val="-1.344086021505376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792114695340501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Sheet29!$A$2:$A$7</c:f>
              <c:strCache>
                <c:ptCount val="6"/>
                <c:pt idx="0">
                  <c:v>Autismo</c:v>
                </c:pt>
                <c:pt idx="1">
                  <c:v>Discapacidad Intelectual</c:v>
                </c:pt>
                <c:pt idx="2">
                  <c:v>Paralisis Cerebral</c:v>
                </c:pt>
                <c:pt idx="3">
                  <c:v>Epilepsia</c:v>
                </c:pt>
                <c:pt idx="4">
                  <c:v>Categoria 5</c:v>
                </c:pt>
                <c:pt idx="5">
                  <c:v>Otra</c:v>
                </c:pt>
              </c:strCache>
            </c:strRef>
          </c:cat>
          <c:val>
            <c:numRef>
              <c:f>Sheet29!$C$2:$C$7</c:f>
              <c:numCache>
                <c:formatCode>0.0%</c:formatCode>
                <c:ptCount val="6"/>
                <c:pt idx="0">
                  <c:v>0.189</c:v>
                </c:pt>
                <c:pt idx="1">
                  <c:v>0.127</c:v>
                </c:pt>
                <c:pt idx="2">
                  <c:v>0.13</c:v>
                </c:pt>
                <c:pt idx="3">
                  <c:v>0.17</c:v>
                </c:pt>
                <c:pt idx="4">
                  <c:v>0.2</c:v>
                </c:pt>
                <c:pt idx="5">
                  <c:v>0.42399999999999999</c:v>
                </c:pt>
              </c:numCache>
            </c:numRef>
          </c:val>
        </c:ser>
        <c:dLbls>
          <c:showLegendKey val="0"/>
          <c:showVal val="1"/>
          <c:showCatName val="0"/>
          <c:showSerName val="0"/>
          <c:showPercent val="0"/>
          <c:showBubbleSize val="0"/>
        </c:dLbls>
        <c:gapWidth val="150"/>
        <c:shape val="box"/>
        <c:axId val="239279392"/>
        <c:axId val="239279784"/>
        <c:axId val="0"/>
      </c:bar3DChart>
      <c:catAx>
        <c:axId val="2392793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39279784"/>
        <c:crosses val="autoZero"/>
        <c:auto val="1"/>
        <c:lblAlgn val="ctr"/>
        <c:lblOffset val="100"/>
        <c:noMultiLvlLbl val="0"/>
      </c:catAx>
      <c:valAx>
        <c:axId val="2392797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279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Sheet30!$B$1</c:f>
              <c:strCache>
                <c:ptCount val="1"/>
                <c:pt idx="0">
                  <c:v>Edades 3 - 21</c:v>
                </c:pt>
              </c:strCache>
            </c:strRef>
          </c:tx>
          <c:spPr>
            <a:solidFill>
              <a:schemeClr val="accent1"/>
            </a:solidFill>
            <a:ln>
              <a:noFill/>
            </a:ln>
            <a:effectLst/>
            <a:sp3d/>
          </c:spPr>
          <c:invertIfNegative val="0"/>
          <c:dLbls>
            <c:dLbl>
              <c:idx val="2"/>
              <c:layout>
                <c:manualLayout>
                  <c:x val="-9.2732585600802161E-3"/>
                  <c:y val="-1.59124624831031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Sheet30!$A$2:$A$7</c:f>
              <c:strCache>
                <c:ptCount val="6"/>
                <c:pt idx="0">
                  <c:v>Autismo</c:v>
                </c:pt>
                <c:pt idx="1">
                  <c:v>Discapacidad Intelectual</c:v>
                </c:pt>
                <c:pt idx="2">
                  <c:v>Paralisis Cerebral</c:v>
                </c:pt>
                <c:pt idx="3">
                  <c:v>Epilepsia</c:v>
                </c:pt>
                <c:pt idx="4">
                  <c:v>Categoria 5</c:v>
                </c:pt>
                <c:pt idx="5">
                  <c:v>Otra</c:v>
                </c:pt>
              </c:strCache>
            </c:strRef>
          </c:cat>
          <c:val>
            <c:numRef>
              <c:f>Sheet30!$B$2:$B$7</c:f>
              <c:numCache>
                <c:formatCode>_("$"* #,##0_);_("$"* \(#,##0\);_("$"* "-"_);_(@_)</c:formatCode>
                <c:ptCount val="6"/>
                <c:pt idx="0">
                  <c:v>5671</c:v>
                </c:pt>
                <c:pt idx="1">
                  <c:v>6397</c:v>
                </c:pt>
                <c:pt idx="2">
                  <c:v>8973</c:v>
                </c:pt>
                <c:pt idx="3">
                  <c:v>8099</c:v>
                </c:pt>
                <c:pt idx="4">
                  <c:v>6473</c:v>
                </c:pt>
                <c:pt idx="5">
                  <c:v>2088</c:v>
                </c:pt>
              </c:numCache>
            </c:numRef>
          </c:val>
        </c:ser>
        <c:ser>
          <c:idx val="1"/>
          <c:order val="1"/>
          <c:tx>
            <c:strRef>
              <c:f>Sheet30!$C$1</c:f>
              <c:strCache>
                <c:ptCount val="1"/>
                <c:pt idx="0">
                  <c:v>Adultos</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Sheet30!$A$2:$A$7</c:f>
              <c:strCache>
                <c:ptCount val="6"/>
                <c:pt idx="0">
                  <c:v>Autismo</c:v>
                </c:pt>
                <c:pt idx="1">
                  <c:v>Discapacidad Intelectual</c:v>
                </c:pt>
                <c:pt idx="2">
                  <c:v>Paralisis Cerebral</c:v>
                </c:pt>
                <c:pt idx="3">
                  <c:v>Epilepsia</c:v>
                </c:pt>
                <c:pt idx="4">
                  <c:v>Categoria 5</c:v>
                </c:pt>
                <c:pt idx="5">
                  <c:v>Otra</c:v>
                </c:pt>
              </c:strCache>
            </c:strRef>
          </c:cat>
          <c:val>
            <c:numRef>
              <c:f>Sheet30!$C$2:$C$7</c:f>
              <c:numCache>
                <c:formatCode>_("$"* #,##0_);_("$"* \(#,##0\);_("$"* "-"_);_(@_)</c:formatCode>
                <c:ptCount val="6"/>
                <c:pt idx="0">
                  <c:v>32521</c:v>
                </c:pt>
                <c:pt idx="1">
                  <c:v>31447</c:v>
                </c:pt>
                <c:pt idx="2">
                  <c:v>34872</c:v>
                </c:pt>
                <c:pt idx="3">
                  <c:v>28508</c:v>
                </c:pt>
                <c:pt idx="4">
                  <c:v>21101</c:v>
                </c:pt>
                <c:pt idx="5">
                  <c:v>15804</c:v>
                </c:pt>
              </c:numCache>
            </c:numRef>
          </c:val>
        </c:ser>
        <c:ser>
          <c:idx val="2"/>
          <c:order val="2"/>
          <c:tx>
            <c:strRef>
              <c:f>Sheet30!$D$1</c:f>
              <c:strCache>
                <c:ptCount val="1"/>
                <c:pt idx="0">
                  <c:v>En General</c:v>
                </c:pt>
              </c:strCache>
            </c:strRef>
          </c:tx>
          <c:spPr>
            <a:solidFill>
              <a:schemeClr val="accent3"/>
            </a:solidFill>
            <a:ln>
              <a:noFill/>
            </a:ln>
            <a:effectLst/>
            <a:sp3d/>
          </c:spPr>
          <c:invertIfNegative val="0"/>
          <c:dLbls>
            <c:dLbl>
              <c:idx val="0"/>
              <c:layout>
                <c:manualLayout>
                  <c:x val="2.2023989080190411E-2"/>
                  <c:y val="-1.136604463078791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1297247640270545E-2"/>
                  <c:y val="-4.546417852315165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1297247640270504E-2"/>
                  <c:y val="-4.5464178523151651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6660618360230415E-2"/>
                  <c:y val="-1.136604463078791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6660618360230499E-2"/>
                  <c:y val="-1.591246248310307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2023989080190411E-2"/>
                  <c:y val="-6.8196267784727468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Sheet30!$A$2:$A$7</c:f>
              <c:strCache>
                <c:ptCount val="6"/>
                <c:pt idx="0">
                  <c:v>Autismo</c:v>
                </c:pt>
                <c:pt idx="1">
                  <c:v>Discapacidad Intelectual</c:v>
                </c:pt>
                <c:pt idx="2">
                  <c:v>Paralisis Cerebral</c:v>
                </c:pt>
                <c:pt idx="3">
                  <c:v>Epilepsia</c:v>
                </c:pt>
                <c:pt idx="4">
                  <c:v>Categoria 5</c:v>
                </c:pt>
                <c:pt idx="5">
                  <c:v>Otra</c:v>
                </c:pt>
              </c:strCache>
            </c:strRef>
          </c:cat>
          <c:val>
            <c:numRef>
              <c:f>Sheet30!$D$2:$D$7</c:f>
              <c:numCache>
                <c:formatCode>_("$"* #,##0_);_("$"* \(#,##0\);_("$"* "-"_);_(@_)</c:formatCode>
                <c:ptCount val="6"/>
                <c:pt idx="0">
                  <c:v>11416</c:v>
                </c:pt>
                <c:pt idx="1">
                  <c:v>24756</c:v>
                </c:pt>
                <c:pt idx="2">
                  <c:v>21939</c:v>
                </c:pt>
                <c:pt idx="3">
                  <c:v>21154</c:v>
                </c:pt>
                <c:pt idx="4">
                  <c:v>13869</c:v>
                </c:pt>
                <c:pt idx="5">
                  <c:v>3008</c:v>
                </c:pt>
              </c:numCache>
            </c:numRef>
          </c:val>
        </c:ser>
        <c:dLbls>
          <c:showLegendKey val="0"/>
          <c:showVal val="1"/>
          <c:showCatName val="0"/>
          <c:showSerName val="0"/>
          <c:showPercent val="0"/>
          <c:showBubbleSize val="0"/>
        </c:dLbls>
        <c:gapWidth val="150"/>
        <c:shape val="box"/>
        <c:axId val="239280568"/>
        <c:axId val="239280960"/>
        <c:axId val="0"/>
      </c:bar3DChart>
      <c:catAx>
        <c:axId val="2392805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39280960"/>
        <c:crosses val="autoZero"/>
        <c:auto val="1"/>
        <c:lblAlgn val="ctr"/>
        <c:lblOffset val="100"/>
        <c:noMultiLvlLbl val="0"/>
      </c:catAx>
      <c:valAx>
        <c:axId val="23928096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280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1.7789121668362468E-2"/>
                  <c:y val="3.31216157923864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1018339227524754"/>
                      <c:h val="0.21727779959805482"/>
                    </c:manualLayout>
                  </c15:layout>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layout>
                <c:manualLayout>
                  <c:x val="0"/>
                  <c:y val="0.19210537159584107"/>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layout>
                <c:manualLayout>
                  <c:x val="1.2709644077926331E-2"/>
                  <c:y val="1.3248646316954564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Sheet3!$A$1:$A$7</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Sheet3!$B$1:$B$7</c:f>
              <c:numCache>
                <c:formatCode>0.0%</c:formatCode>
                <c:ptCount val="7"/>
                <c:pt idx="0">
                  <c:v>2.0999999999999999E-3</c:v>
                </c:pt>
                <c:pt idx="1">
                  <c:v>0.1842</c:v>
                </c:pt>
                <c:pt idx="2">
                  <c:v>0.16700000000000001</c:v>
                </c:pt>
                <c:pt idx="3">
                  <c:v>0.22889999999999999</c:v>
                </c:pt>
                <c:pt idx="4">
                  <c:v>2.8999999999999998E-3</c:v>
                </c:pt>
                <c:pt idx="5">
                  <c:v>0.13189999999999999</c:v>
                </c:pt>
                <c:pt idx="6">
                  <c:v>0.28270000000000001</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s-CO" sz="2400" b="1" i="0" u="none" strike="noStrike" kern="1200" baseline="0" noProof="0">
                <a:solidFill>
                  <a:srgbClr val="C00000"/>
                </a:solidFill>
                <a:latin typeface="+mn-lt"/>
                <a:ea typeface="+mn-ea"/>
                <a:cs typeface="+mn-cs"/>
              </a:defRPr>
            </a:pPr>
            <a:r>
              <a:rPr lang="es-CO" sz="2400" b="1" noProof="0" dirty="0" smtClean="0">
                <a:solidFill>
                  <a:srgbClr val="C00000"/>
                </a:solidFill>
              </a:rPr>
              <a:t>Comparación entre Intervención Temprana y Adultos en 2017 </a:t>
            </a:r>
            <a:r>
              <a:rPr lang="es-CO" sz="2400" b="1" noProof="0" dirty="0">
                <a:solidFill>
                  <a:srgbClr val="C00000"/>
                </a:solidFill>
              </a:rPr>
              <a:t>- 2018</a:t>
            </a:r>
          </a:p>
        </c:rich>
      </c:tx>
      <c:overlay val="0"/>
      <c:spPr>
        <a:noFill/>
        <a:ln>
          <a:noFill/>
        </a:ln>
        <a:effectLst/>
      </c:spPr>
      <c:txPr>
        <a:bodyPr rot="0" spcFirstLastPara="1" vertOverflow="ellipsis" vert="horz" wrap="square" anchor="ctr" anchorCtr="1"/>
        <a:lstStyle/>
        <a:p>
          <a:pPr>
            <a:defRPr lang="es-CO" sz="2400" b="1" i="0" u="none" strike="noStrike" kern="1200" baseline="0" noProof="0">
              <a:solidFill>
                <a:srgbClr val="C00000"/>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Sheet4!$B$1</c:f>
              <c:strCache>
                <c:ptCount val="1"/>
                <c:pt idx="0">
                  <c:v>Intervencion Temprana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Sheet4!$A$2:$A$8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Sheet4!$B$2:$B$8</c:f>
              <c:numCache>
                <c:formatCode>0.00%</c:formatCode>
                <c:ptCount val="7"/>
                <c:pt idx="0">
                  <c:v>2.9999999999999997E-4</c:v>
                </c:pt>
                <c:pt idx="1">
                  <c:v>3.5700000000000003E-2</c:v>
                </c:pt>
                <c:pt idx="2">
                  <c:v>1.4E-2</c:v>
                </c:pt>
                <c:pt idx="3">
                  <c:v>5.6899999999999999E-2</c:v>
                </c:pt>
                <c:pt idx="4">
                  <c:v>4.0000000000000002E-4</c:v>
                </c:pt>
                <c:pt idx="5">
                  <c:v>3.3399999999999999E-2</c:v>
                </c:pt>
                <c:pt idx="6">
                  <c:v>2.6100000000000002E-2</c:v>
                </c:pt>
              </c:numCache>
            </c:numRef>
          </c:val>
        </c:ser>
        <c:ser>
          <c:idx val="1"/>
          <c:order val="1"/>
          <c:tx>
            <c:strRef>
              <c:f>Sheet4!$C$1</c:f>
              <c:strCache>
                <c:ptCount val="1"/>
                <c:pt idx="0">
                  <c:v>Adultos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Lbls>
            <c:dLbl>
              <c:idx val="0"/>
              <c:layout>
                <c:manualLayout>
                  <c:x val="2.7629660558089554E-2"/>
                  <c:y val="-1.26896917404095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7629660558089554E-2"/>
                  <c:y val="-1.057474311700795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6524474135765811E-2"/>
                  <c:y val="-1.480464036381128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8788169179500897E-2"/>
                  <c:y val="-2.326443485741749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Sheet4!$A$2:$A$8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Sheet4!$C$2:$C$8</c:f>
              <c:numCache>
                <c:formatCode>0.00%</c:formatCode>
                <c:ptCount val="7"/>
                <c:pt idx="0">
                  <c:v>1.1999999999999999E-3</c:v>
                </c:pt>
                <c:pt idx="1">
                  <c:v>5.7500000000000002E-2</c:v>
                </c:pt>
                <c:pt idx="2">
                  <c:v>9.1499999999999998E-2</c:v>
                </c:pt>
                <c:pt idx="3">
                  <c:v>6.0600000000000001E-2</c:v>
                </c:pt>
                <c:pt idx="4">
                  <c:v>8.9999999999999998E-4</c:v>
                </c:pt>
                <c:pt idx="5">
                  <c:v>3.6400000000000002E-2</c:v>
                </c:pt>
                <c:pt idx="6">
                  <c:v>0.1598</c:v>
                </c:pt>
              </c:numCache>
            </c:numRef>
          </c:val>
        </c:ser>
        <c:ser>
          <c:idx val="2"/>
          <c:order val="2"/>
          <c:tx>
            <c:strRef>
              <c:f>Sheet4!$D$1</c:f>
              <c:strCache>
                <c:ptCount val="1"/>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Sheet4!$A$2:$A$8</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Sheet4!$D$2:$D$8</c:f>
              <c:numCache>
                <c:formatCode>General</c:formatCode>
                <c:ptCount val="7"/>
              </c:numCache>
            </c:numRef>
          </c:val>
        </c:ser>
        <c:dLbls>
          <c:showLegendKey val="0"/>
          <c:showVal val="1"/>
          <c:showCatName val="0"/>
          <c:showSerName val="0"/>
          <c:showPercent val="0"/>
          <c:showBubbleSize val="0"/>
        </c:dLbls>
        <c:gapWidth val="150"/>
        <c:shape val="box"/>
        <c:axId val="170174032"/>
        <c:axId val="170174424"/>
        <c:axId val="0"/>
      </c:bar3DChart>
      <c:catAx>
        <c:axId val="17017403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rgbClr val="C00000"/>
                </a:solidFill>
                <a:latin typeface="+mn-lt"/>
                <a:ea typeface="+mn-ea"/>
                <a:cs typeface="+mn-cs"/>
              </a:defRPr>
            </a:pPr>
            <a:endParaRPr lang="en-US"/>
          </a:p>
        </c:txPr>
        <c:crossAx val="170174424"/>
        <c:crosses val="autoZero"/>
        <c:auto val="1"/>
        <c:lblAlgn val="ctr"/>
        <c:lblOffset val="100"/>
        <c:noMultiLvlLbl val="0"/>
      </c:catAx>
      <c:valAx>
        <c:axId val="170174424"/>
        <c:scaling>
          <c:orientation val="minMax"/>
        </c:scaling>
        <c:delete val="0"/>
        <c:axPos val="l"/>
        <c:majorGridlines>
          <c:spPr>
            <a:ln w="9525" cap="flat" cmpd="sng" algn="ctr">
              <a:solidFill>
                <a:schemeClr val="tx2">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70174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546587926509203E-2"/>
          <c:y val="0"/>
          <c:w val="0.86484461577719451"/>
          <c:h val="0.41267049032547676"/>
        </c:manualLayout>
      </c:layout>
      <c:bar3DChart>
        <c:barDir val="bar"/>
        <c:grouping val="stacked"/>
        <c:varyColors val="0"/>
        <c:ser>
          <c:idx val="0"/>
          <c:order val="0"/>
          <c:tx>
            <c:strRef>
              <c:f>Sheet24!$I$1</c:f>
              <c:strCache>
                <c:ptCount val="1"/>
                <c:pt idx="0">
                  <c:v>ASL</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Sheet24!$I$2:$I$4</c:f>
              <c:numCache>
                <c:formatCode>0.00%</c:formatCode>
                <c:ptCount val="3"/>
                <c:pt idx="0">
                  <c:v>1.1000000000000001E-3</c:v>
                </c:pt>
                <c:pt idx="1">
                  <c:v>1E-3</c:v>
                </c:pt>
                <c:pt idx="2">
                  <c:v>1.2999999999999999E-2</c:v>
                </c:pt>
              </c:numCache>
            </c:numRef>
          </c:val>
        </c:ser>
        <c:ser>
          <c:idx val="1"/>
          <c:order val="1"/>
          <c:tx>
            <c:strRef>
              <c:f>Sheet24!$J$1</c:f>
              <c:strCache>
                <c:ptCount val="1"/>
                <c:pt idx="0">
                  <c:v>English</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FF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Sheet24!$J$2:$J$4</c:f>
              <c:numCache>
                <c:formatCode>0%</c:formatCode>
                <c:ptCount val="3"/>
                <c:pt idx="0">
                  <c:v>0.54</c:v>
                </c:pt>
                <c:pt idx="1">
                  <c:v>0.67</c:v>
                </c:pt>
                <c:pt idx="2">
                  <c:v>0.81</c:v>
                </c:pt>
              </c:numCache>
            </c:numRef>
          </c:val>
        </c:ser>
        <c:ser>
          <c:idx val="2"/>
          <c:order val="2"/>
          <c:tx>
            <c:strRef>
              <c:f>Sheet24!$K$1</c:f>
              <c:strCache>
                <c:ptCount val="1"/>
                <c:pt idx="0">
                  <c:v>Spanish</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Sheet24!$K$2:$K$4</c:f>
              <c:numCache>
                <c:formatCode>0%</c:formatCode>
                <c:ptCount val="3"/>
                <c:pt idx="0">
                  <c:v>0.27</c:v>
                </c:pt>
                <c:pt idx="1">
                  <c:v>0.2</c:v>
                </c:pt>
                <c:pt idx="2">
                  <c:v>0.08</c:v>
                </c:pt>
              </c:numCache>
            </c:numRef>
          </c:val>
        </c:ser>
        <c:ser>
          <c:idx val="3"/>
          <c:order val="3"/>
          <c:tx>
            <c:strRef>
              <c:f>Sheet24!$L$1</c:f>
              <c:strCache>
                <c:ptCount val="1"/>
                <c:pt idx="0">
                  <c:v>Cantonese</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
                  <c:y val="-5.882354076415407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6296296296296294E-3"/>
                  <c:y val="-7.107844509001955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1018518518518514E-3"/>
                  <c:y val="-6.127452162932718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C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Sheet24!$L$2:$L$4</c:f>
              <c:numCache>
                <c:formatCode>0%</c:formatCode>
                <c:ptCount val="3"/>
                <c:pt idx="0">
                  <c:v>0.03</c:v>
                </c:pt>
                <c:pt idx="1">
                  <c:v>0.02</c:v>
                </c:pt>
                <c:pt idx="2" formatCode="0.00%">
                  <c:v>2.1999999999999999E-2</c:v>
                </c:pt>
              </c:numCache>
            </c:numRef>
          </c:val>
        </c:ser>
        <c:ser>
          <c:idx val="4"/>
          <c:order val="4"/>
          <c:tx>
            <c:strRef>
              <c:f>Sheet24!$M$1</c:f>
              <c:strCache>
                <c:ptCount val="1"/>
                <c:pt idx="0">
                  <c:v>Mandarin</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Sheet24!$M$2:$M$4</c:f>
              <c:numCache>
                <c:formatCode>0%</c:formatCode>
                <c:ptCount val="3"/>
                <c:pt idx="0" formatCode="0.00%">
                  <c:v>2.1000000000000001E-2</c:v>
                </c:pt>
                <c:pt idx="1">
                  <c:v>0.02</c:v>
                </c:pt>
                <c:pt idx="2" formatCode="0.00%">
                  <c:v>1E-3</c:v>
                </c:pt>
              </c:numCache>
            </c:numRef>
          </c:val>
        </c:ser>
        <c:ser>
          <c:idx val="5"/>
          <c:order val="5"/>
          <c:tx>
            <c:strRef>
              <c:f>Sheet24!$N$1</c:f>
              <c:strCache>
                <c:ptCount val="1"/>
                <c:pt idx="0">
                  <c:v>Vientamese</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Sheet24!$N$2:$N$4</c:f>
              <c:numCache>
                <c:formatCode>0%</c:formatCode>
                <c:ptCount val="3"/>
                <c:pt idx="0" formatCode="0.00%">
                  <c:v>4.2000000000000003E-2</c:v>
                </c:pt>
                <c:pt idx="1">
                  <c:v>0.02</c:v>
                </c:pt>
                <c:pt idx="2" formatCode="0.00%">
                  <c:v>1.0999999999999999E-2</c:v>
                </c:pt>
              </c:numCache>
            </c:numRef>
          </c:val>
        </c:ser>
        <c:ser>
          <c:idx val="6"/>
          <c:order val="6"/>
          <c:tx>
            <c:strRef>
              <c:f>Sheet24!$O$1</c:f>
              <c:strCache>
                <c:ptCount val="1"/>
                <c:pt idx="0">
                  <c:v>Korean</c:v>
                </c:pt>
              </c:strCache>
            </c:strRef>
          </c:tx>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Sheet24!$O$2:$O$4</c:f>
              <c:numCache>
                <c:formatCode>0.00%</c:formatCode>
                <c:ptCount val="3"/>
                <c:pt idx="0">
                  <c:v>4.0000000000000001E-3</c:v>
                </c:pt>
                <c:pt idx="1">
                  <c:v>4.0000000000000001E-3</c:v>
                </c:pt>
                <c:pt idx="2">
                  <c:v>4.0000000000000001E-3</c:v>
                </c:pt>
              </c:numCache>
            </c:numRef>
          </c:val>
        </c:ser>
        <c:ser>
          <c:idx val="7"/>
          <c:order val="7"/>
          <c:tx>
            <c:strRef>
              <c:f>Sheet24!$P$1</c:f>
              <c:strCache>
                <c:ptCount val="1"/>
                <c:pt idx="0">
                  <c:v>Other Asian</c:v>
                </c:pt>
              </c:strCache>
            </c:strRef>
          </c:tx>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Sheet24!$P$2:$P$4</c:f>
              <c:numCache>
                <c:formatCode>0%</c:formatCode>
                <c:ptCount val="3"/>
                <c:pt idx="0" formatCode="0.00%">
                  <c:v>3.0000000000000001E-3</c:v>
                </c:pt>
                <c:pt idx="1">
                  <c:v>0.01</c:v>
                </c:pt>
                <c:pt idx="2" formatCode="0.00%">
                  <c:v>2E-3</c:v>
                </c:pt>
              </c:numCache>
            </c:numRef>
          </c:val>
        </c:ser>
        <c:ser>
          <c:idx val="8"/>
          <c:order val="8"/>
          <c:tx>
            <c:strRef>
              <c:f>Sheet24!$Q$1</c:f>
              <c:strCache>
                <c:ptCount val="1"/>
                <c:pt idx="0">
                  <c:v>Farsi</c:v>
                </c:pt>
              </c:strCache>
            </c:strRef>
          </c:tx>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Sheet24!$Q$2:$Q$4</c:f>
              <c:numCache>
                <c:formatCode>0.00%</c:formatCode>
                <c:ptCount val="3"/>
                <c:pt idx="0" formatCode="0%">
                  <c:v>0.01</c:v>
                </c:pt>
                <c:pt idx="1">
                  <c:v>4.0000000000000001E-3</c:v>
                </c:pt>
                <c:pt idx="2">
                  <c:v>1E-3</c:v>
                </c:pt>
              </c:numCache>
            </c:numRef>
          </c:val>
        </c:ser>
        <c:ser>
          <c:idx val="9"/>
          <c:order val="9"/>
          <c:tx>
            <c:strRef>
              <c:f>Sheet24!$R$1</c:f>
              <c:strCache>
                <c:ptCount val="1"/>
                <c:pt idx="0">
                  <c:v>Arabic</c:v>
                </c:pt>
              </c:strCache>
            </c:strRef>
          </c:tx>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Sheet24!$R$2:$R$4</c:f>
              <c:numCache>
                <c:formatCode>0%</c:formatCode>
                <c:ptCount val="3"/>
                <c:pt idx="0">
                  <c:v>0.02</c:v>
                </c:pt>
                <c:pt idx="1">
                  <c:v>0.01</c:v>
                </c:pt>
                <c:pt idx="2" formatCode="0.00%">
                  <c:v>6.0000000000000001E-3</c:v>
                </c:pt>
              </c:numCache>
            </c:numRef>
          </c:val>
        </c:ser>
        <c:dLbls>
          <c:showLegendKey val="0"/>
          <c:showVal val="1"/>
          <c:showCatName val="0"/>
          <c:showSerName val="0"/>
          <c:showPercent val="0"/>
          <c:showBubbleSize val="0"/>
        </c:dLbls>
        <c:gapWidth val="150"/>
        <c:shape val="box"/>
        <c:axId val="241954040"/>
        <c:axId val="241954432"/>
        <c:axId val="0"/>
      </c:bar3DChart>
      <c:catAx>
        <c:axId val="2419540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FFFF00"/>
                </a:solidFill>
                <a:latin typeface="+mn-lt"/>
                <a:ea typeface="+mn-ea"/>
                <a:cs typeface="+mn-cs"/>
              </a:defRPr>
            </a:pPr>
            <a:endParaRPr lang="en-US"/>
          </a:p>
        </c:txPr>
        <c:crossAx val="241954432"/>
        <c:crosses val="autoZero"/>
        <c:auto val="1"/>
        <c:lblAlgn val="ctr"/>
        <c:lblOffset val="100"/>
        <c:noMultiLvlLbl val="0"/>
      </c:catAx>
      <c:valAx>
        <c:axId val="241954432"/>
        <c:scaling>
          <c:orientation val="minMax"/>
        </c:scaling>
        <c:delete val="0"/>
        <c:axPos val="b"/>
        <c:majorGridlines>
          <c:spPr>
            <a:ln w="9525" cap="flat" cmpd="sng" algn="ctr">
              <a:solidFill>
                <a:schemeClr val="dk1">
                  <a:lumMod val="50000"/>
                  <a:lumOff val="5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41954040"/>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97" b="1" i="0" u="none" strike="noStrike" kern="1200" baseline="0">
                <a:solidFill>
                  <a:srgbClr val="00B050"/>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percentStacked"/>
        <c:varyColors val="0"/>
        <c:ser>
          <c:idx val="1"/>
          <c:order val="1"/>
          <c:tx>
            <c:strRef>
              <c:f>Sheet5!$C$1</c:f>
              <c:strCache>
                <c:ptCount val="1"/>
                <c:pt idx="0">
                  <c:v>Ingles</c:v>
                </c:pt>
              </c:strCache>
            </c:strRef>
          </c:tx>
          <c:spPr>
            <a:solidFill>
              <a:schemeClr val="accent2"/>
            </a:solidFill>
            <a:ln>
              <a:noFill/>
            </a:ln>
            <a:effectLst/>
            <a:sp3d/>
          </c:spPr>
          <c:invertIfNegative val="0"/>
          <c:cat>
            <c:strRef>
              <c:f>Sheet5!$A$2:$A$4</c:f>
              <c:strCache>
                <c:ptCount val="3"/>
                <c:pt idx="0">
                  <c:v>Adultos</c:v>
                </c:pt>
                <c:pt idx="1">
                  <c:v>Edades 3-21</c:v>
                </c:pt>
                <c:pt idx="2">
                  <c:v>Menos de 3</c:v>
                </c:pt>
              </c:strCache>
            </c:strRef>
          </c:cat>
          <c:val>
            <c:numRef>
              <c:f>Sheet5!$C$2:$C$4</c:f>
              <c:numCache>
                <c:formatCode>General</c:formatCode>
                <c:ptCount val="3"/>
                <c:pt idx="0">
                  <c:v>7347</c:v>
                </c:pt>
                <c:pt idx="1">
                  <c:v>6228</c:v>
                </c:pt>
                <c:pt idx="2">
                  <c:v>1990</c:v>
                </c:pt>
              </c:numCache>
            </c:numRef>
          </c:val>
        </c:ser>
        <c:ser>
          <c:idx val="2"/>
          <c:order val="2"/>
          <c:tx>
            <c:strRef>
              <c:f>Sheet5!$D$1</c:f>
              <c:strCache>
                <c:ptCount val="1"/>
                <c:pt idx="0">
                  <c:v>Espanol</c:v>
                </c:pt>
              </c:strCache>
            </c:strRef>
          </c:tx>
          <c:spPr>
            <a:solidFill>
              <a:schemeClr val="accent3"/>
            </a:solidFill>
            <a:ln>
              <a:noFill/>
            </a:ln>
            <a:effectLst/>
            <a:sp3d/>
          </c:spPr>
          <c:invertIfNegative val="0"/>
          <c:cat>
            <c:strRef>
              <c:f>Sheet5!$A$2:$A$4</c:f>
              <c:strCache>
                <c:ptCount val="3"/>
                <c:pt idx="0">
                  <c:v>Adultos</c:v>
                </c:pt>
                <c:pt idx="1">
                  <c:v>Edades 3-21</c:v>
                </c:pt>
                <c:pt idx="2">
                  <c:v>Menos de 3</c:v>
                </c:pt>
              </c:strCache>
            </c:strRef>
          </c:cat>
          <c:val>
            <c:numRef>
              <c:f>Sheet5!$D$2:$D$4</c:f>
              <c:numCache>
                <c:formatCode>General</c:formatCode>
                <c:ptCount val="3"/>
                <c:pt idx="0">
                  <c:v>697</c:v>
                </c:pt>
                <c:pt idx="1">
                  <c:v>1910</c:v>
                </c:pt>
                <c:pt idx="2">
                  <c:v>1018</c:v>
                </c:pt>
              </c:numCache>
            </c:numRef>
          </c:val>
        </c:ser>
        <c:ser>
          <c:idx val="3"/>
          <c:order val="3"/>
          <c:tx>
            <c:strRef>
              <c:f>Sheet5!$E$1</c:f>
              <c:strCache>
                <c:ptCount val="1"/>
                <c:pt idx="0">
                  <c:v>Vietnamita</c:v>
                </c:pt>
              </c:strCache>
            </c:strRef>
          </c:tx>
          <c:spPr>
            <a:solidFill>
              <a:schemeClr val="accent4"/>
            </a:solidFill>
            <a:ln>
              <a:noFill/>
            </a:ln>
            <a:effectLst/>
            <a:sp3d/>
          </c:spPr>
          <c:invertIfNegative val="0"/>
          <c:cat>
            <c:strRef>
              <c:f>Sheet5!$A$2:$A$4</c:f>
              <c:strCache>
                <c:ptCount val="3"/>
                <c:pt idx="0">
                  <c:v>Adultos</c:v>
                </c:pt>
                <c:pt idx="1">
                  <c:v>Edades 3-21</c:v>
                </c:pt>
                <c:pt idx="2">
                  <c:v>Menos de 3</c:v>
                </c:pt>
              </c:strCache>
            </c:strRef>
          </c:cat>
          <c:val>
            <c:numRef>
              <c:f>Sheet5!$E$2:$E$4</c:f>
              <c:numCache>
                <c:formatCode>General</c:formatCode>
                <c:ptCount val="3"/>
                <c:pt idx="0">
                  <c:v>102</c:v>
                </c:pt>
                <c:pt idx="1">
                  <c:v>148</c:v>
                </c:pt>
                <c:pt idx="2">
                  <c:v>47</c:v>
                </c:pt>
              </c:numCache>
            </c:numRef>
          </c:val>
        </c:ser>
        <c:ser>
          <c:idx val="4"/>
          <c:order val="4"/>
          <c:tx>
            <c:strRef>
              <c:f>Sheet5!$F$1</c:f>
              <c:strCache>
                <c:ptCount val="1"/>
                <c:pt idx="0">
                  <c:v>Cantones</c:v>
                </c:pt>
              </c:strCache>
            </c:strRef>
          </c:tx>
          <c:spPr>
            <a:solidFill>
              <a:schemeClr val="accent5"/>
            </a:solidFill>
            <a:ln>
              <a:noFill/>
            </a:ln>
            <a:effectLst/>
            <a:sp3d/>
          </c:spPr>
          <c:invertIfNegative val="0"/>
          <c:cat>
            <c:strRef>
              <c:f>Sheet5!$A$2:$A$4</c:f>
              <c:strCache>
                <c:ptCount val="3"/>
                <c:pt idx="0">
                  <c:v>Adultos</c:v>
                </c:pt>
                <c:pt idx="1">
                  <c:v>Edades 3-21</c:v>
                </c:pt>
                <c:pt idx="2">
                  <c:v>Menos de 3</c:v>
                </c:pt>
              </c:strCache>
            </c:strRef>
          </c:cat>
          <c:val>
            <c:numRef>
              <c:f>Sheet5!$F$2:$F$4</c:f>
              <c:numCache>
                <c:formatCode>General</c:formatCode>
                <c:ptCount val="3"/>
                <c:pt idx="0">
                  <c:v>202</c:v>
                </c:pt>
                <c:pt idx="1">
                  <c:v>193</c:v>
                </c:pt>
                <c:pt idx="2">
                  <c:v>102</c:v>
                </c:pt>
              </c:numCache>
            </c:numRef>
          </c:val>
        </c:ser>
        <c:ser>
          <c:idx val="5"/>
          <c:order val="5"/>
          <c:tx>
            <c:strRef>
              <c:f>Sheet5!$G$1</c:f>
              <c:strCache>
                <c:ptCount val="1"/>
                <c:pt idx="0">
                  <c:v>Arabe</c:v>
                </c:pt>
              </c:strCache>
            </c:strRef>
          </c:tx>
          <c:spPr>
            <a:solidFill>
              <a:schemeClr val="accent6"/>
            </a:solidFill>
            <a:ln>
              <a:noFill/>
            </a:ln>
            <a:effectLst/>
            <a:sp3d/>
          </c:spPr>
          <c:invertIfNegative val="0"/>
          <c:cat>
            <c:strRef>
              <c:f>Sheet5!$A$2:$A$4</c:f>
              <c:strCache>
                <c:ptCount val="3"/>
                <c:pt idx="0">
                  <c:v>Adultos</c:v>
                </c:pt>
                <c:pt idx="1">
                  <c:v>Edades 3-21</c:v>
                </c:pt>
                <c:pt idx="2">
                  <c:v>Menos de 3</c:v>
                </c:pt>
              </c:strCache>
            </c:strRef>
          </c:cat>
          <c:val>
            <c:numRef>
              <c:f>Sheet5!$G$2:$G$4</c:f>
              <c:numCache>
                <c:formatCode>General</c:formatCode>
                <c:ptCount val="3"/>
                <c:pt idx="0">
                  <c:v>12</c:v>
                </c:pt>
                <c:pt idx="1">
                  <c:v>66</c:v>
                </c:pt>
                <c:pt idx="2">
                  <c:v>60</c:v>
                </c:pt>
              </c:numCache>
            </c:numRef>
          </c:val>
        </c:ser>
        <c:ser>
          <c:idx val="6"/>
          <c:order val="6"/>
          <c:tx>
            <c:strRef>
              <c:f>Sheet5!$H$1</c:f>
              <c:strCache>
                <c:ptCount val="1"/>
                <c:pt idx="0">
                  <c:v>Mandarin</c:v>
                </c:pt>
              </c:strCache>
            </c:strRef>
          </c:tx>
          <c:spPr>
            <a:solidFill>
              <a:schemeClr val="accent1">
                <a:lumMod val="60000"/>
              </a:schemeClr>
            </a:solidFill>
            <a:ln>
              <a:noFill/>
            </a:ln>
            <a:effectLst/>
            <a:sp3d/>
          </c:spPr>
          <c:invertIfNegative val="0"/>
          <c:cat>
            <c:strRef>
              <c:f>Sheet5!$A$2:$A$4</c:f>
              <c:strCache>
                <c:ptCount val="3"/>
                <c:pt idx="0">
                  <c:v>Adultos</c:v>
                </c:pt>
                <c:pt idx="1">
                  <c:v>Edades 3-21</c:v>
                </c:pt>
                <c:pt idx="2">
                  <c:v>Menos de 3</c:v>
                </c:pt>
              </c:strCache>
            </c:strRef>
          </c:cat>
          <c:val>
            <c:numRef>
              <c:f>Sheet5!$H$2:$H$4</c:f>
              <c:numCache>
                <c:formatCode>General</c:formatCode>
                <c:ptCount val="3"/>
                <c:pt idx="0">
                  <c:v>62</c:v>
                </c:pt>
                <c:pt idx="1">
                  <c:v>142</c:v>
                </c:pt>
                <c:pt idx="2">
                  <c:v>71</c:v>
                </c:pt>
              </c:numCache>
            </c:numRef>
          </c:val>
        </c:ser>
        <c:ser>
          <c:idx val="7"/>
          <c:order val="7"/>
          <c:tx>
            <c:strRef>
              <c:f>Sheet5!$I$1</c:f>
              <c:strCache>
                <c:ptCount val="1"/>
                <c:pt idx="0">
                  <c:v>Otro Asiatico</c:v>
                </c:pt>
              </c:strCache>
            </c:strRef>
          </c:tx>
          <c:spPr>
            <a:solidFill>
              <a:schemeClr val="accent2">
                <a:lumMod val="60000"/>
              </a:schemeClr>
            </a:solidFill>
            <a:ln>
              <a:noFill/>
            </a:ln>
            <a:effectLst/>
            <a:sp3d/>
          </c:spPr>
          <c:invertIfNegative val="0"/>
          <c:cat>
            <c:strRef>
              <c:f>Sheet5!$A$2:$A$4</c:f>
              <c:strCache>
                <c:ptCount val="3"/>
                <c:pt idx="0">
                  <c:v>Adultos</c:v>
                </c:pt>
                <c:pt idx="1">
                  <c:v>Edades 3-21</c:v>
                </c:pt>
                <c:pt idx="2">
                  <c:v>Menos de 3</c:v>
                </c:pt>
              </c:strCache>
            </c:strRef>
          </c:cat>
          <c:val>
            <c:numRef>
              <c:f>Sheet5!$I$2:$I$4</c:f>
              <c:numCache>
                <c:formatCode>General</c:formatCode>
                <c:ptCount val="3"/>
                <c:pt idx="0">
                  <c:v>27</c:v>
                </c:pt>
                <c:pt idx="1">
                  <c:v>58</c:v>
                </c:pt>
                <c:pt idx="2">
                  <c:v>16</c:v>
                </c:pt>
              </c:numCache>
            </c:numRef>
          </c:val>
        </c:ser>
        <c:ser>
          <c:idx val="8"/>
          <c:order val="8"/>
          <c:tx>
            <c:strRef>
              <c:f>Sheet5!$J$1</c:f>
              <c:strCache>
                <c:ptCount val="1"/>
                <c:pt idx="0">
                  <c:v>Coreano</c:v>
                </c:pt>
              </c:strCache>
            </c:strRef>
          </c:tx>
          <c:spPr>
            <a:solidFill>
              <a:schemeClr val="accent3">
                <a:lumMod val="60000"/>
              </a:schemeClr>
            </a:solidFill>
            <a:ln>
              <a:noFill/>
            </a:ln>
            <a:effectLst/>
            <a:sp3d/>
          </c:spPr>
          <c:invertIfNegative val="0"/>
          <c:cat>
            <c:strRef>
              <c:f>Sheet5!$A$2:$A$4</c:f>
              <c:strCache>
                <c:ptCount val="3"/>
                <c:pt idx="0">
                  <c:v>Adultos</c:v>
                </c:pt>
                <c:pt idx="1">
                  <c:v>Edades 3-21</c:v>
                </c:pt>
                <c:pt idx="2">
                  <c:v>Menos de 3</c:v>
                </c:pt>
              </c:strCache>
            </c:strRef>
          </c:cat>
          <c:val>
            <c:numRef>
              <c:f>Sheet5!$J$2:$J$4</c:f>
              <c:numCache>
                <c:formatCode>General</c:formatCode>
                <c:ptCount val="3"/>
                <c:pt idx="0">
                  <c:v>37</c:v>
                </c:pt>
                <c:pt idx="1">
                  <c:v>41</c:v>
                </c:pt>
                <c:pt idx="2">
                  <c:v>15</c:v>
                </c:pt>
              </c:numCache>
            </c:numRef>
          </c:val>
        </c:ser>
        <c:ser>
          <c:idx val="9"/>
          <c:order val="9"/>
          <c:tx>
            <c:strRef>
              <c:f>Sheet5!$K$1</c:f>
              <c:strCache>
                <c:ptCount val="1"/>
                <c:pt idx="0">
                  <c:v>Farsi</c:v>
                </c:pt>
              </c:strCache>
            </c:strRef>
          </c:tx>
          <c:spPr>
            <a:solidFill>
              <a:schemeClr val="accent4">
                <a:lumMod val="60000"/>
              </a:schemeClr>
            </a:solidFill>
            <a:ln>
              <a:noFill/>
            </a:ln>
            <a:effectLst/>
            <a:sp3d/>
          </c:spPr>
          <c:invertIfNegative val="0"/>
          <c:cat>
            <c:strRef>
              <c:f>Sheet5!$A$2:$A$4</c:f>
              <c:strCache>
                <c:ptCount val="3"/>
                <c:pt idx="0">
                  <c:v>Adultos</c:v>
                </c:pt>
                <c:pt idx="1">
                  <c:v>Edades 3-21</c:v>
                </c:pt>
                <c:pt idx="2">
                  <c:v>Menos de 3</c:v>
                </c:pt>
              </c:strCache>
            </c:strRef>
          </c:cat>
          <c:val>
            <c:numRef>
              <c:f>Sheet5!$K$2:$K$4</c:f>
              <c:numCache>
                <c:formatCode>General</c:formatCode>
                <c:ptCount val="3"/>
                <c:pt idx="0">
                  <c:v>51</c:v>
                </c:pt>
                <c:pt idx="1">
                  <c:v>36</c:v>
                </c:pt>
                <c:pt idx="2">
                  <c:v>34</c:v>
                </c:pt>
              </c:numCache>
            </c:numRef>
          </c:val>
        </c:ser>
        <c:ser>
          <c:idx val="10"/>
          <c:order val="10"/>
          <c:tx>
            <c:strRef>
              <c:f>Sheet5!$L$1</c:f>
              <c:strCache>
                <c:ptCount val="1"/>
                <c:pt idx="0">
                  <c:v>ASL</c:v>
                </c:pt>
              </c:strCache>
            </c:strRef>
          </c:tx>
          <c:spPr>
            <a:solidFill>
              <a:schemeClr val="accent5">
                <a:lumMod val="60000"/>
              </a:schemeClr>
            </a:solidFill>
            <a:ln>
              <a:noFill/>
            </a:ln>
            <a:effectLst/>
            <a:sp3d/>
          </c:spPr>
          <c:invertIfNegative val="0"/>
          <c:cat>
            <c:strRef>
              <c:f>Sheet5!$A$2:$A$4</c:f>
              <c:strCache>
                <c:ptCount val="3"/>
                <c:pt idx="0">
                  <c:v>Adultos</c:v>
                </c:pt>
                <c:pt idx="1">
                  <c:v>Edades 3-21</c:v>
                </c:pt>
                <c:pt idx="2">
                  <c:v>Menos de 3</c:v>
                </c:pt>
              </c:strCache>
            </c:strRef>
          </c:cat>
          <c:val>
            <c:numRef>
              <c:f>Sheet5!$L$2:$L$4</c:f>
              <c:numCache>
                <c:formatCode>General</c:formatCode>
                <c:ptCount val="3"/>
                <c:pt idx="0">
                  <c:v>121</c:v>
                </c:pt>
                <c:pt idx="1">
                  <c:v>22</c:v>
                </c:pt>
                <c:pt idx="2">
                  <c:v>3</c:v>
                </c:pt>
              </c:numCache>
            </c:numRef>
          </c:val>
        </c:ser>
        <c:dLbls>
          <c:showLegendKey val="0"/>
          <c:showVal val="0"/>
          <c:showCatName val="0"/>
          <c:showSerName val="0"/>
          <c:showPercent val="0"/>
          <c:showBubbleSize val="0"/>
        </c:dLbls>
        <c:gapWidth val="150"/>
        <c:shape val="box"/>
        <c:axId val="107135816"/>
        <c:axId val="237907784"/>
        <c:axId val="0"/>
        <c:extLst>
          <c:ext xmlns:c15="http://schemas.microsoft.com/office/drawing/2012/chart" uri="{02D57815-91ED-43cb-92C2-25804820EDAC}">
            <c15:filteredBarSeries>
              <c15:ser>
                <c:idx val="0"/>
                <c:order val="0"/>
                <c:tx>
                  <c:strRef>
                    <c:extLst>
                      <c:ext uri="{02D57815-91ED-43cb-92C2-25804820EDAC}">
                        <c15:formulaRef>
                          <c15:sqref>Sheet5!$B$1</c15:sqref>
                        </c15:formulaRef>
                      </c:ext>
                    </c:extLst>
                    <c:strCache>
                      <c:ptCount val="1"/>
                    </c:strCache>
                  </c:strRef>
                </c:tx>
                <c:spPr>
                  <a:solidFill>
                    <a:schemeClr val="accent1"/>
                  </a:solidFill>
                  <a:ln>
                    <a:noFill/>
                  </a:ln>
                  <a:effectLst/>
                  <a:sp3d/>
                </c:spPr>
                <c:invertIfNegative val="0"/>
                <c:cat>
                  <c:strRef>
                    <c:extLst>
                      <c:ext uri="{02D57815-91ED-43cb-92C2-25804820EDAC}">
                        <c15:formulaRef>
                          <c15:sqref>Sheet5!$A$2:$A$4</c15:sqref>
                        </c15:formulaRef>
                      </c:ext>
                    </c:extLst>
                    <c:strCache>
                      <c:ptCount val="3"/>
                      <c:pt idx="0">
                        <c:v>Adultos</c:v>
                      </c:pt>
                      <c:pt idx="1">
                        <c:v>Edades 3-21</c:v>
                      </c:pt>
                      <c:pt idx="2">
                        <c:v>Menos de 3</c:v>
                      </c:pt>
                    </c:strCache>
                  </c:strRef>
                </c:cat>
                <c:val>
                  <c:numRef>
                    <c:extLst>
                      <c:ext uri="{02D57815-91ED-43cb-92C2-25804820EDAC}">
                        <c15:formulaRef>
                          <c15:sqref>Sheet5!$B$2:$B$4</c15:sqref>
                        </c15:formulaRef>
                      </c:ext>
                    </c:extLst>
                    <c:numCache>
                      <c:formatCode>General</c:formatCode>
                      <c:ptCount val="3"/>
                    </c:numCache>
                  </c:numRef>
                </c:val>
              </c15:ser>
            </c15:filteredBarSeries>
          </c:ext>
        </c:extLst>
      </c:bar3DChart>
      <c:catAx>
        <c:axId val="1071358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37907784"/>
        <c:crosses val="autoZero"/>
        <c:auto val="1"/>
        <c:lblAlgn val="ctr"/>
        <c:lblOffset val="100"/>
        <c:noMultiLvlLbl val="0"/>
      </c:catAx>
      <c:valAx>
        <c:axId val="2379077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135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line3DChart>
        <c:grouping val="standard"/>
        <c:varyColors val="0"/>
        <c:ser>
          <c:idx val="0"/>
          <c:order val="0"/>
          <c:spPr>
            <a:solidFill>
              <a:schemeClr val="accent1"/>
            </a:solidFill>
            <a:ln>
              <a:noFill/>
            </a:ln>
            <a:effectLst/>
            <a:sp3d/>
          </c:spPr>
          <c:dLbls>
            <c:dLbl>
              <c:idx val="0"/>
              <c:layout>
                <c:manualLayout>
                  <c:x val="3.5330875503731579E-3"/>
                  <c:y val="1.729535097220810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4132350201492632E-2"/>
                  <c:y val="-3.242878307289020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9.4215668009950872E-3"/>
                  <c:y val="-3.6752620815942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2438709508706152E-3"/>
                  <c:y val="-2.8104945329838173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9.421566800995174E-3"/>
                  <c:y val="-2.161918871526013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Sheet6!$A$1:$A$7</c:f>
              <c:strCache>
                <c:ptCount val="7"/>
                <c:pt idx="0">
                  <c:v>Indigena Americano o Nativo de Alaska</c:v>
                </c:pt>
                <c:pt idx="1">
                  <c:v>Asiatico</c:v>
                </c:pt>
                <c:pt idx="2">
                  <c:v>Negro/Afroamericano</c:v>
                </c:pt>
                <c:pt idx="3">
                  <c:v>Hispano</c:v>
                </c:pt>
                <c:pt idx="4">
                  <c:v>Nativo de  Hawaii o de Otra Isla del Pacifico</c:v>
                </c:pt>
                <c:pt idx="5">
                  <c:v>Otra Etnia o Raza / Multicultural</c:v>
                </c:pt>
                <c:pt idx="6">
                  <c:v>Blanco</c:v>
                </c:pt>
              </c:strCache>
            </c:strRef>
          </c:cat>
          <c:val>
            <c:numRef>
              <c:f>Sheet6!$B$1:$B$7</c:f>
              <c:numCache>
                <c:formatCode>0.00%</c:formatCode>
                <c:ptCount val="7"/>
                <c:pt idx="0">
                  <c:v>0.58689999999999998</c:v>
                </c:pt>
                <c:pt idx="1">
                  <c:v>0.90569999999999995</c:v>
                </c:pt>
                <c:pt idx="2">
                  <c:v>0.68430000000000002</c:v>
                </c:pt>
                <c:pt idx="3">
                  <c:v>0.92130000000000001</c:v>
                </c:pt>
                <c:pt idx="4">
                  <c:v>0.91520000000000001</c:v>
                </c:pt>
                <c:pt idx="5">
                  <c:v>0.89790000000000003</c:v>
                </c:pt>
                <c:pt idx="6">
                  <c:v>0.61709999999999998</c:v>
                </c:pt>
              </c:numCache>
            </c:numRef>
          </c:val>
          <c:smooth val="0"/>
        </c:ser>
        <c:dLbls>
          <c:showLegendKey val="0"/>
          <c:showVal val="1"/>
          <c:showCatName val="0"/>
          <c:showSerName val="0"/>
          <c:showPercent val="0"/>
          <c:showBubbleSize val="0"/>
        </c:dLbls>
        <c:axId val="237908568"/>
        <c:axId val="237908960"/>
        <c:axId val="237880384"/>
      </c:line3DChart>
      <c:catAx>
        <c:axId val="2379085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00B050"/>
                </a:solidFill>
                <a:latin typeface="+mn-lt"/>
                <a:ea typeface="+mn-ea"/>
                <a:cs typeface="+mn-cs"/>
              </a:defRPr>
            </a:pPr>
            <a:endParaRPr lang="en-US"/>
          </a:p>
        </c:txPr>
        <c:crossAx val="237908960"/>
        <c:crosses val="autoZero"/>
        <c:auto val="1"/>
        <c:lblAlgn val="ctr"/>
        <c:lblOffset val="100"/>
        <c:noMultiLvlLbl val="0"/>
      </c:catAx>
      <c:valAx>
        <c:axId val="2379089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08568"/>
        <c:crosses val="autoZero"/>
        <c:crossBetween val="between"/>
      </c:valAx>
      <c:serAx>
        <c:axId val="237880384"/>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08960"/>
        <c:crosses val="autoZero"/>
      </c:ser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Sheet7!$A$1</c:f>
              <c:strCache>
                <c:ptCount val="1"/>
                <c:pt idx="0">
                  <c:v>Indigena Americano o Nativo de Alaska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Sheet7!$B$1</c:f>
              <c:numCache>
                <c:formatCode>0.00%</c:formatCode>
                <c:ptCount val="1"/>
                <c:pt idx="0">
                  <c:v>0.67849999999999999</c:v>
                </c:pt>
              </c:numCache>
            </c:numRef>
          </c:val>
        </c:ser>
        <c:ser>
          <c:idx val="1"/>
          <c:order val="1"/>
          <c:tx>
            <c:strRef>
              <c:f>Sheet7!$A$2</c:f>
              <c:strCache>
                <c:ptCount val="1"/>
                <c:pt idx="0">
                  <c:v>Asiatico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Sheet7!$B$2</c:f>
              <c:numCache>
                <c:formatCode>0.00%</c:formatCode>
                <c:ptCount val="1"/>
                <c:pt idx="0">
                  <c:v>0.26040000000000002</c:v>
                </c:pt>
              </c:numCache>
            </c:numRef>
          </c:val>
        </c:ser>
        <c:ser>
          <c:idx val="2"/>
          <c:order val="2"/>
          <c:tx>
            <c:strRef>
              <c:f>Sheet7!$A$3</c:f>
              <c:strCache>
                <c:ptCount val="1"/>
                <c:pt idx="0">
                  <c:v>Negro/Afroamericano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Sheet7!$B$3</c:f>
              <c:numCache>
                <c:formatCode>0.00%</c:formatCode>
                <c:ptCount val="1"/>
                <c:pt idx="0">
                  <c:v>0.5302</c:v>
                </c:pt>
              </c:numCache>
            </c:numRef>
          </c:val>
        </c:ser>
        <c:ser>
          <c:idx val="3"/>
          <c:order val="3"/>
          <c:tx>
            <c:strRef>
              <c:f>Sheet7!$A$4</c:f>
              <c:strCache>
                <c:ptCount val="1"/>
                <c:pt idx="0">
                  <c:v>Hispano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Sheet7!$B$4</c:f>
              <c:numCache>
                <c:formatCode>0.00%</c:formatCode>
                <c:ptCount val="1"/>
                <c:pt idx="0">
                  <c:v>0.28439999999999999</c:v>
                </c:pt>
              </c:numCache>
            </c:numRef>
          </c:val>
        </c:ser>
        <c:ser>
          <c:idx val="4"/>
          <c:order val="4"/>
          <c:tx>
            <c:strRef>
              <c:f>Sheet7!$A$5</c:f>
              <c:strCache>
                <c:ptCount val="1"/>
                <c:pt idx="0">
                  <c:v>Nativo de  Hawaii o de Otra Isla del Pacifico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Sheet7!$B$5</c:f>
              <c:numCache>
                <c:formatCode>0.00%</c:formatCode>
                <c:ptCount val="1"/>
                <c:pt idx="0">
                  <c:v>0.23799999999999999</c:v>
                </c:pt>
              </c:numCache>
            </c:numRef>
          </c:val>
        </c:ser>
        <c:ser>
          <c:idx val="5"/>
          <c:order val="5"/>
          <c:tx>
            <c:strRef>
              <c:f>Sheet7!$A$6</c:f>
              <c:strCache>
                <c:ptCount val="1"/>
                <c:pt idx="0">
                  <c:v>Otra Etnia o Raza / Multicultural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Sheet7!$B$6</c:f>
              <c:numCache>
                <c:formatCode>0.00%</c:formatCode>
                <c:ptCount val="1"/>
                <c:pt idx="0">
                  <c:v>0.35160000000000002</c:v>
                </c:pt>
              </c:numCache>
            </c:numRef>
          </c:val>
        </c:ser>
        <c:ser>
          <c:idx val="6"/>
          <c:order val="6"/>
          <c:tx>
            <c:strRef>
              <c:f>Sheet7!$A$7</c:f>
              <c:strCache>
                <c:ptCount val="1"/>
                <c:pt idx="0">
                  <c:v>Blanco</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Sheet7!$B$7</c:f>
              <c:numCache>
                <c:formatCode>0.00%</c:formatCode>
                <c:ptCount val="1"/>
                <c:pt idx="0">
                  <c:v>0.626</c:v>
                </c:pt>
              </c:numCache>
            </c:numRef>
          </c:val>
        </c:ser>
        <c:dLbls>
          <c:dLblPos val="outEnd"/>
          <c:showLegendKey val="0"/>
          <c:showVal val="1"/>
          <c:showCatName val="0"/>
          <c:showSerName val="0"/>
          <c:showPercent val="0"/>
          <c:showBubbleSize val="0"/>
        </c:dLbls>
        <c:gapWidth val="219"/>
        <c:overlap val="-27"/>
        <c:axId val="237909744"/>
        <c:axId val="237910136"/>
      </c:barChart>
      <c:catAx>
        <c:axId val="23790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10136"/>
        <c:crosses val="autoZero"/>
        <c:auto val="1"/>
        <c:lblAlgn val="ctr"/>
        <c:lblOffset val="100"/>
        <c:noMultiLvlLbl val="0"/>
      </c:catAx>
      <c:valAx>
        <c:axId val="2379101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909744"/>
        <c:crosses val="autoZero"/>
        <c:crossBetween val="between"/>
      </c:valAx>
      <c:spPr>
        <a:noFill/>
        <a:ln>
          <a:noFill/>
        </a:ln>
        <a:effectLst/>
      </c:spPr>
    </c:plotArea>
    <c:legend>
      <c:legendPos val="b"/>
      <c:layout>
        <c:manualLayout>
          <c:xMode val="edge"/>
          <c:yMode val="edge"/>
          <c:x val="6.8099807611621474E-3"/>
          <c:y val="0.78210732422969043"/>
          <c:w val="0.9863799483449146"/>
          <c:h val="0.20429929136010194"/>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0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18E3C76D-55F5-4CDF-9F68-DE5D465D2BF9}" type="datetimeFigureOut">
              <a:rPr lang="en-US" smtClean="0"/>
              <a:t>3/20/2019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1BB63D5-EEC3-461E-80FF-323A9D72EEA9}" type="slidenum">
              <a:rPr lang="en-US" smtClean="0"/>
              <a:t>‹#›</a:t>
            </a:fld>
            <a:endParaRPr lang="en-US" dirty="0"/>
          </a:p>
        </p:txBody>
      </p:sp>
    </p:spTree>
    <p:extLst>
      <p:ext uri="{BB962C8B-B14F-4D97-AF65-F5344CB8AC3E}">
        <p14:creationId xmlns:p14="http://schemas.microsoft.com/office/powerpoint/2010/main" val="74703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C97E0949-BA5B-4CCF-A22D-55F3D56F0E5F}" type="datetimeFigureOut">
              <a:rPr lang="en-US" smtClean="0"/>
              <a:t>3/20/2019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2FBAB8-D462-4591-9B98-73D111E3EAF5}" type="slidenum">
              <a:rPr lang="en-US" smtClean="0"/>
              <a:t>‹#›</a:t>
            </a:fld>
            <a:endParaRPr lang="en-US" dirty="0"/>
          </a:p>
        </p:txBody>
      </p:sp>
    </p:spTree>
    <p:extLst>
      <p:ext uri="{BB962C8B-B14F-4D97-AF65-F5344CB8AC3E}">
        <p14:creationId xmlns:p14="http://schemas.microsoft.com/office/powerpoint/2010/main" val="263220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C5055D-582B-4943-BABA-CC9770C07991}" type="slidenum">
              <a:rPr lang="en-US" smtClean="0"/>
              <a:pPr/>
              <a:t>2</a:t>
            </a:fld>
            <a:endParaRPr lang="en-US" dirty="0"/>
          </a:p>
        </p:txBody>
      </p:sp>
    </p:spTree>
    <p:extLst>
      <p:ext uri="{BB962C8B-B14F-4D97-AF65-F5344CB8AC3E}">
        <p14:creationId xmlns:p14="http://schemas.microsoft.com/office/powerpoint/2010/main" val="111762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101751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20918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2430280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3808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0735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0152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3766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0958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2683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7805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873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2920971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7853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6956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654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8952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6014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73487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8983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10498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27548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83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12800056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9883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5562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91784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900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192845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40817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258563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335125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360476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CE259-8A33-45D5-A861-A8BC7B6F3183}"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247B8-1EC0-4176-8681-B21B39E27E3D}" type="slidenum">
              <a:rPr lang="en-US" smtClean="0"/>
              <a:t>‹#›</a:t>
            </a:fld>
            <a:endParaRPr lang="en-US" dirty="0"/>
          </a:p>
        </p:txBody>
      </p:sp>
    </p:spTree>
    <p:extLst>
      <p:ext uri="{BB962C8B-B14F-4D97-AF65-F5344CB8AC3E}">
        <p14:creationId xmlns:p14="http://schemas.microsoft.com/office/powerpoint/2010/main" val="373032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CE259-8A33-45D5-A861-A8BC7B6F3183}" type="datetimeFigureOut">
              <a:rPr lang="en-US" smtClean="0"/>
              <a:t>3/20/2019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247B8-1EC0-4176-8681-B21B39E27E3D}" type="slidenum">
              <a:rPr lang="en-US" smtClean="0"/>
              <a:t>‹#›</a:t>
            </a:fld>
            <a:endParaRPr lang="en-US" dirty="0"/>
          </a:p>
        </p:txBody>
      </p:sp>
    </p:spTree>
    <p:extLst>
      <p:ext uri="{BB962C8B-B14F-4D97-AF65-F5344CB8AC3E}">
        <p14:creationId xmlns:p14="http://schemas.microsoft.com/office/powerpoint/2010/main" val="53057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2429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904C4-6A17-4846-A558-52CC2B851368}" type="datetimeFigureOut">
              <a:rPr lang="en-US" smtClean="0">
                <a:solidFill>
                  <a:prstClr val="black">
                    <a:tint val="75000"/>
                  </a:prstClr>
                </a:solidFill>
              </a:rPr>
              <a:pPr/>
              <a:t>3/20/2019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2267E-B041-474D-8808-8503E17715E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32205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6348" y="695236"/>
            <a:ext cx="11171582" cy="837152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endParaRPr lang="es-MX" sz="4000" b="1" dirty="0" smtClean="0">
              <a:solidFill>
                <a:srgbClr val="C00000"/>
              </a:solidFill>
              <a:ea typeface="+mj-ea"/>
              <a:cs typeface="+mj-cs"/>
            </a:endParaRPr>
          </a:p>
          <a:p>
            <a:pPr algn="ctr"/>
            <a:r>
              <a:rPr lang="es-MX" sz="4000" b="1" dirty="0" smtClean="0">
                <a:solidFill>
                  <a:srgbClr val="C00000"/>
                </a:solidFill>
                <a:ea typeface="+mj-ea"/>
                <a:cs typeface="+mj-cs"/>
              </a:rPr>
              <a:t>Gastos </a:t>
            </a:r>
            <a:r>
              <a:rPr lang="en-US" sz="4000" b="1" dirty="0">
                <a:solidFill>
                  <a:srgbClr val="C00000"/>
                </a:solidFill>
                <a:ea typeface="+mj-ea"/>
                <a:cs typeface="+mj-cs"/>
              </a:rPr>
              <a:t>en la </a:t>
            </a:r>
            <a:r>
              <a:rPr lang="es-MX" sz="4000" b="1" dirty="0">
                <a:solidFill>
                  <a:srgbClr val="C00000"/>
                </a:solidFill>
                <a:ea typeface="+mj-ea"/>
                <a:cs typeface="+mj-cs"/>
              </a:rPr>
              <a:t>Adquisición de Servicios por Diagnóstico, </a:t>
            </a:r>
            <a:r>
              <a:rPr lang="es-MX" sz="4000" b="1" dirty="0" smtClean="0">
                <a:solidFill>
                  <a:srgbClr val="C00000"/>
                </a:solidFill>
                <a:ea typeface="+mj-ea"/>
                <a:cs typeface="+mj-cs"/>
              </a:rPr>
              <a:t>Etnia, </a:t>
            </a:r>
            <a:r>
              <a:rPr lang="es-MX" sz="4000" b="1" dirty="0">
                <a:solidFill>
                  <a:srgbClr val="C00000"/>
                </a:solidFill>
                <a:ea typeface="+mj-ea"/>
                <a:cs typeface="+mj-cs"/>
              </a:rPr>
              <a:t>Lenguaje, Residencia y Edad</a:t>
            </a:r>
            <a:r>
              <a:rPr lang="es-MX" sz="4800" b="1" dirty="0">
                <a:solidFill>
                  <a:srgbClr val="C00000"/>
                </a:solidFill>
                <a:ea typeface="+mj-ea"/>
                <a:cs typeface="+mj-cs"/>
              </a:rPr>
              <a:t/>
            </a:r>
            <a:br>
              <a:rPr lang="es-MX" sz="4800" b="1" dirty="0">
                <a:solidFill>
                  <a:srgbClr val="C00000"/>
                </a:solidFill>
                <a:ea typeface="+mj-ea"/>
                <a:cs typeface="+mj-cs"/>
              </a:rPr>
            </a:br>
            <a:endParaRPr lang="es-MX" sz="4800" b="1" dirty="0" smtClean="0">
              <a:solidFill>
                <a:srgbClr val="C00000"/>
              </a:solidFill>
              <a:ea typeface="+mj-ea"/>
              <a:cs typeface="+mj-cs"/>
            </a:endParaRPr>
          </a:p>
          <a:p>
            <a:pPr algn="ctr"/>
            <a:r>
              <a:rPr lang="es-MX" sz="4800" b="1" dirty="0" smtClean="0">
                <a:solidFill>
                  <a:srgbClr val="C00000"/>
                </a:solidFill>
                <a:ea typeface="+mj-ea"/>
                <a:cs typeface="+mj-cs"/>
              </a:rPr>
              <a:t>Año </a:t>
            </a:r>
            <a:r>
              <a:rPr lang="es-MX" sz="4800" b="1" dirty="0">
                <a:solidFill>
                  <a:srgbClr val="C00000"/>
                </a:solidFill>
                <a:ea typeface="+mj-ea"/>
                <a:cs typeface="+mj-cs"/>
              </a:rPr>
              <a:t>Fiscal </a:t>
            </a:r>
            <a:r>
              <a:rPr lang="es-MX" sz="4800" b="1" dirty="0" smtClean="0">
                <a:solidFill>
                  <a:srgbClr val="C00000"/>
                </a:solidFill>
                <a:ea typeface="+mj-ea"/>
                <a:cs typeface="+mj-cs"/>
              </a:rPr>
              <a:t>2017-2018</a:t>
            </a:r>
            <a:endParaRPr lang="en-US" sz="4400" b="1" dirty="0">
              <a:solidFill>
                <a:srgbClr val="C00000"/>
              </a:solidFill>
            </a:endParaRPr>
          </a:p>
          <a:p>
            <a:pPr lvl="0" algn="ctr">
              <a:spcBef>
                <a:spcPct val="20000"/>
              </a:spcBef>
            </a:pPr>
            <a:endParaRPr lang="es-CO" sz="3300" b="1" dirty="0" smtClean="0">
              <a:solidFill>
                <a:srgbClr val="C00000"/>
              </a:solidFill>
            </a:endParaRPr>
          </a:p>
          <a:p>
            <a:pPr lvl="0" algn="ctr">
              <a:spcBef>
                <a:spcPct val="20000"/>
              </a:spcBef>
            </a:pPr>
            <a:endParaRPr lang="es-CO" sz="3300" b="1" dirty="0">
              <a:solidFill>
                <a:srgbClr val="C00000"/>
              </a:solidFill>
            </a:endParaRPr>
          </a:p>
          <a:p>
            <a:pPr lvl="0" algn="ctr">
              <a:spcBef>
                <a:spcPct val="20000"/>
              </a:spcBef>
            </a:pPr>
            <a:r>
              <a:rPr lang="es-CO" sz="3300" b="1" dirty="0" smtClean="0">
                <a:solidFill>
                  <a:srgbClr val="C00000"/>
                </a:solidFill>
              </a:rPr>
              <a:t>Centro </a:t>
            </a:r>
            <a:r>
              <a:rPr lang="es-CO" sz="3300" b="1" dirty="0">
                <a:solidFill>
                  <a:srgbClr val="C00000"/>
                </a:solidFill>
              </a:rPr>
              <a:t>Regional del Este de la Bahía</a:t>
            </a:r>
          </a:p>
          <a:p>
            <a:pPr lvl="0" algn="ctr">
              <a:spcBef>
                <a:spcPct val="20000"/>
              </a:spcBef>
            </a:pPr>
            <a:r>
              <a:rPr lang="es-CO" sz="3300" b="1" dirty="0">
                <a:solidFill>
                  <a:srgbClr val="C00000"/>
                </a:solidFill>
              </a:rPr>
              <a:t>Juntas Públicas </a:t>
            </a:r>
          </a:p>
          <a:p>
            <a:pPr lvl="0" algn="ctr">
              <a:spcBef>
                <a:spcPct val="20000"/>
              </a:spcBef>
            </a:pPr>
            <a:r>
              <a:rPr lang="es-CO" sz="3300" b="1" dirty="0">
                <a:solidFill>
                  <a:srgbClr val="C00000"/>
                </a:solidFill>
              </a:rPr>
              <a:t> </a:t>
            </a:r>
            <a:r>
              <a:rPr lang="es-CO" sz="3300" b="1" dirty="0" smtClean="0">
                <a:solidFill>
                  <a:srgbClr val="C00000"/>
                </a:solidFill>
              </a:rPr>
              <a:t>2019</a:t>
            </a:r>
            <a:endParaRPr lang="es-CO" sz="3300" b="1" dirty="0">
              <a:solidFill>
                <a:srgbClr val="C00000"/>
              </a:solidFill>
            </a:endParaRPr>
          </a:p>
          <a:p>
            <a:pPr algn="ctr"/>
            <a:endParaRPr lang="en-US" sz="4400" dirty="0"/>
          </a:p>
          <a:p>
            <a:pPr algn="ctr"/>
            <a:endParaRPr lang="en-US" sz="4400" dirty="0" smtClean="0"/>
          </a:p>
          <a:p>
            <a:pPr algn="ctr"/>
            <a:r>
              <a:rPr lang="en-US" dirty="0" smtClean="0"/>
              <a:t/>
            </a:r>
            <a:br>
              <a:rPr lang="en-US" dirty="0" smtClean="0"/>
            </a:br>
            <a:endParaRPr lang="en-US" dirty="0"/>
          </a:p>
        </p:txBody>
      </p:sp>
    </p:spTree>
    <p:extLst>
      <p:ext uri="{BB962C8B-B14F-4D97-AF65-F5344CB8AC3E}">
        <p14:creationId xmlns:p14="http://schemas.microsoft.com/office/powerpoint/2010/main" val="1401016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272940221"/>
              </p:ext>
            </p:extLst>
          </p:nvPr>
        </p:nvGraphicFramePr>
        <p:xfrm>
          <a:off x="650450" y="320512"/>
          <a:ext cx="11199043" cy="6231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629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56321805"/>
              </p:ext>
            </p:extLst>
          </p:nvPr>
        </p:nvGraphicFramePr>
        <p:xfrm>
          <a:off x="725864" y="1008667"/>
          <a:ext cx="10689996" cy="526015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679591" y="0"/>
            <a:ext cx="8255502" cy="584775"/>
          </a:xfrm>
          <a:prstGeom prst="rect">
            <a:avLst/>
          </a:prstGeom>
          <a:noFill/>
        </p:spPr>
        <p:txBody>
          <a:bodyPr wrap="square" rtlCol="0">
            <a:spAutoFit/>
          </a:bodyPr>
          <a:lstStyle/>
          <a:p>
            <a:pPr algn="ctr"/>
            <a:r>
              <a:rPr lang="es-CO" sz="3200" b="1" dirty="0" smtClean="0">
                <a:solidFill>
                  <a:srgbClr val="C00000"/>
                </a:solidFill>
              </a:rPr>
              <a:t>Datos del Censo de Alameda y Contra Costa</a:t>
            </a:r>
            <a:endParaRPr lang="es-CO" sz="3200" b="1" dirty="0">
              <a:solidFill>
                <a:srgbClr val="C00000"/>
              </a:solidFill>
            </a:endParaRPr>
          </a:p>
        </p:txBody>
      </p:sp>
    </p:spTree>
    <p:extLst>
      <p:ext uri="{BB962C8B-B14F-4D97-AF65-F5344CB8AC3E}">
        <p14:creationId xmlns:p14="http://schemas.microsoft.com/office/powerpoint/2010/main" val="1312183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92798373"/>
              </p:ext>
            </p:extLst>
          </p:nvPr>
        </p:nvGraphicFramePr>
        <p:xfrm>
          <a:off x="5997574" y="1282046"/>
          <a:ext cx="5839708" cy="49490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3415172532"/>
              </p:ext>
            </p:extLst>
          </p:nvPr>
        </p:nvGraphicFramePr>
        <p:xfrm>
          <a:off x="329939" y="2000838"/>
          <a:ext cx="5354424" cy="3834354"/>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839788" y="270758"/>
            <a:ext cx="10515600" cy="1325563"/>
          </a:xfrm>
        </p:spPr>
        <p:txBody>
          <a:bodyPr/>
          <a:lstStyle/>
          <a:p>
            <a:pPr algn="ctr"/>
            <a:r>
              <a:rPr lang="es-CO" b="1" dirty="0" smtClean="0">
                <a:solidFill>
                  <a:srgbClr val="C00000"/>
                </a:solidFill>
              </a:rPr>
              <a:t>El RCEB Año tras Año</a:t>
            </a:r>
            <a:endParaRPr lang="es-CO" b="1" dirty="0">
              <a:solidFill>
                <a:srgbClr val="C00000"/>
              </a:solidFill>
            </a:endParaRPr>
          </a:p>
        </p:txBody>
      </p:sp>
      <p:sp>
        <p:nvSpPr>
          <p:cNvPr id="5" name="Text Placeholder 4"/>
          <p:cNvSpPr>
            <a:spLocks noGrp="1"/>
          </p:cNvSpPr>
          <p:nvPr>
            <p:ph type="body" idx="1"/>
          </p:nvPr>
        </p:nvSpPr>
        <p:spPr>
          <a:xfrm>
            <a:off x="839787" y="1596321"/>
            <a:ext cx="5157787" cy="515283"/>
          </a:xfrm>
        </p:spPr>
        <p:txBody>
          <a:bodyPr/>
          <a:lstStyle/>
          <a:p>
            <a:r>
              <a:rPr lang="en-US" dirty="0" smtClean="0"/>
              <a:t>2016 - 2017</a:t>
            </a:r>
            <a:endParaRPr lang="en-US" dirty="0"/>
          </a:p>
        </p:txBody>
      </p:sp>
      <p:sp>
        <p:nvSpPr>
          <p:cNvPr id="7" name="Text Placeholder 6"/>
          <p:cNvSpPr>
            <a:spLocks noGrp="1"/>
          </p:cNvSpPr>
          <p:nvPr>
            <p:ph type="body" sz="quarter" idx="3"/>
          </p:nvPr>
        </p:nvSpPr>
        <p:spPr/>
        <p:txBody>
          <a:bodyPr/>
          <a:lstStyle/>
          <a:p>
            <a:r>
              <a:rPr lang="en-US" dirty="0" smtClean="0"/>
              <a:t>2017-2018</a:t>
            </a:r>
            <a:endParaRPr lang="en-US" dirty="0"/>
          </a:p>
        </p:txBody>
      </p:sp>
    </p:spTree>
    <p:extLst>
      <p:ext uri="{BB962C8B-B14F-4D97-AF65-F5344CB8AC3E}">
        <p14:creationId xmlns:p14="http://schemas.microsoft.com/office/powerpoint/2010/main" val="2891444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34800399"/>
              </p:ext>
            </p:extLst>
          </p:nvPr>
        </p:nvGraphicFramePr>
        <p:xfrm>
          <a:off x="311085" y="311086"/>
          <a:ext cx="11491274" cy="60048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9616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4097826395"/>
              </p:ext>
            </p:extLst>
          </p:nvPr>
        </p:nvGraphicFramePr>
        <p:xfrm>
          <a:off x="609600" y="1126435"/>
          <a:ext cx="10972800" cy="51815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643171" y="198060"/>
            <a:ext cx="5335572" cy="523220"/>
          </a:xfrm>
          <a:prstGeom prst="rect">
            <a:avLst/>
          </a:prstGeom>
          <a:noFill/>
        </p:spPr>
        <p:txBody>
          <a:bodyPr wrap="square" rtlCol="0">
            <a:spAutoFit/>
          </a:bodyPr>
          <a:lstStyle/>
          <a:p>
            <a:r>
              <a:rPr lang="es-CO" sz="2800" b="1" dirty="0" smtClean="0">
                <a:solidFill>
                  <a:srgbClr val="C00000"/>
                </a:solidFill>
              </a:rPr>
              <a:t>Lenguaje por Edad 2016 - 2017</a:t>
            </a:r>
            <a:endParaRPr lang="es-CO" sz="2800" b="1" dirty="0">
              <a:solidFill>
                <a:srgbClr val="C00000"/>
              </a:solidFill>
            </a:endParaRPr>
          </a:p>
        </p:txBody>
      </p:sp>
    </p:spTree>
    <p:extLst>
      <p:ext uri="{BB962C8B-B14F-4D97-AF65-F5344CB8AC3E}">
        <p14:creationId xmlns:p14="http://schemas.microsoft.com/office/powerpoint/2010/main" val="1773887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2848" y="182717"/>
            <a:ext cx="9662475" cy="1015663"/>
          </a:xfrm>
          <a:prstGeom prst="rect">
            <a:avLst/>
          </a:prstGeom>
          <a:noFill/>
        </p:spPr>
        <p:txBody>
          <a:bodyPr wrap="square" rtlCol="0">
            <a:spAutoFit/>
          </a:bodyPr>
          <a:lstStyle/>
          <a:p>
            <a:pPr algn="ctr"/>
            <a:r>
              <a:rPr lang="es-CO" sz="6000" dirty="0" smtClean="0">
                <a:solidFill>
                  <a:srgbClr val="FF0000"/>
                </a:solidFill>
              </a:rPr>
              <a:t>Idioma por Edad 2017 - 2018</a:t>
            </a:r>
            <a:endParaRPr lang="es-CO" sz="6000" dirty="0">
              <a:solidFill>
                <a:srgbClr val="FF0000"/>
              </a:solidFill>
            </a:endParaRPr>
          </a:p>
        </p:txBody>
      </p:sp>
      <p:graphicFrame>
        <p:nvGraphicFramePr>
          <p:cNvPr id="4" name="Chart 3"/>
          <p:cNvGraphicFramePr>
            <a:graphicFrameLocks/>
          </p:cNvGraphicFramePr>
          <p:nvPr>
            <p:extLst>
              <p:ext uri="{D42A27DB-BD31-4B8C-83A1-F6EECF244321}">
                <p14:modId xmlns:p14="http://schemas.microsoft.com/office/powerpoint/2010/main" val="1310482668"/>
              </p:ext>
            </p:extLst>
          </p:nvPr>
        </p:nvGraphicFramePr>
        <p:xfrm>
          <a:off x="451556" y="1061156"/>
          <a:ext cx="113792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8331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80" y="1"/>
            <a:ext cx="10515600" cy="707010"/>
          </a:xfrm>
        </p:spPr>
        <p:txBody>
          <a:bodyPr/>
          <a:lstStyle/>
          <a:p>
            <a:pPr algn="ctr"/>
            <a:r>
              <a:rPr lang="es-CO" b="1" dirty="0" smtClean="0">
                <a:solidFill>
                  <a:srgbClr val="C00000"/>
                </a:solidFill>
              </a:rPr>
              <a:t>En General los que Viven en el Hogar</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477141570"/>
              </p:ext>
            </p:extLst>
          </p:nvPr>
        </p:nvGraphicFramePr>
        <p:xfrm>
          <a:off x="598311" y="707011"/>
          <a:ext cx="10783769" cy="58744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962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89" y="82903"/>
            <a:ext cx="10515600" cy="808919"/>
          </a:xfrm>
        </p:spPr>
        <p:txBody>
          <a:bodyPr/>
          <a:lstStyle/>
          <a:p>
            <a:pPr algn="ctr"/>
            <a:r>
              <a:rPr lang="es-CO" b="1" dirty="0" smtClean="0">
                <a:solidFill>
                  <a:srgbClr val="C00000"/>
                </a:solidFill>
              </a:rPr>
              <a:t>Adultos que Viven en el Hogar</a:t>
            </a:r>
            <a:endParaRPr lang="es-CO"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662526306"/>
              </p:ext>
            </p:extLst>
          </p:nvPr>
        </p:nvGraphicFramePr>
        <p:xfrm>
          <a:off x="270344" y="803083"/>
          <a:ext cx="11094745" cy="56056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6881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907" y="1"/>
            <a:ext cx="10515600" cy="772998"/>
          </a:xfrm>
        </p:spPr>
        <p:txBody>
          <a:bodyPr/>
          <a:lstStyle/>
          <a:p>
            <a:pPr algn="ctr"/>
            <a:r>
              <a:rPr lang="es-CO" b="1" dirty="0" smtClean="0">
                <a:solidFill>
                  <a:srgbClr val="C00000"/>
                </a:solidFill>
              </a:rPr>
              <a:t>Los que Viven en el Hogar</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3081682916"/>
              </p:ext>
            </p:extLst>
          </p:nvPr>
        </p:nvGraphicFramePr>
        <p:xfrm>
          <a:off x="508000" y="773000"/>
          <a:ext cx="11096978" cy="5740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1389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322"/>
            <a:ext cx="10515600" cy="728384"/>
          </a:xfrm>
        </p:spPr>
        <p:txBody>
          <a:bodyPr/>
          <a:lstStyle/>
          <a:p>
            <a:pPr algn="ctr"/>
            <a:r>
              <a:rPr lang="es-CO" b="1" dirty="0" smtClean="0">
                <a:solidFill>
                  <a:srgbClr val="C00000"/>
                </a:solidFill>
              </a:rPr>
              <a:t>Gastos de Todas las Edades por Etnia</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507025144"/>
              </p:ext>
            </p:extLst>
          </p:nvPr>
        </p:nvGraphicFramePr>
        <p:xfrm>
          <a:off x="445273" y="970058"/>
          <a:ext cx="11163631" cy="5557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408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7300" b="1" dirty="0">
                <a:solidFill>
                  <a:srgbClr val="C00000"/>
                </a:solidFill>
              </a:rPr>
              <a:t>¿</a:t>
            </a:r>
            <a:r>
              <a:rPr lang="es-MX" sz="7300" b="1" dirty="0">
                <a:solidFill>
                  <a:srgbClr val="C00000"/>
                </a:solidFill>
              </a:rPr>
              <a:t>Por Qué</a:t>
            </a:r>
            <a:r>
              <a:rPr lang="en-US" sz="7300" b="1" dirty="0">
                <a:solidFill>
                  <a:srgbClr val="C00000"/>
                </a:solidFill>
              </a:rPr>
              <a:t>?</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1981199" y="1371601"/>
            <a:ext cx="9160933" cy="4944532"/>
          </a:xfrm>
        </p:spPr>
        <p:txBody>
          <a:bodyPr>
            <a:normAutofit fontScale="62500" lnSpcReduction="20000"/>
          </a:bodyPr>
          <a:lstStyle/>
          <a:p>
            <a:endParaRPr lang="en-US" sz="3400" b="1" dirty="0"/>
          </a:p>
          <a:p>
            <a:pPr marL="342900" lvl="0" indent="-342900">
              <a:lnSpc>
                <a:spcPct val="100000"/>
              </a:lnSpc>
              <a:spcBef>
                <a:spcPct val="20000"/>
              </a:spcBef>
            </a:pPr>
            <a:endParaRPr lang="en-US" sz="1300" b="1" dirty="0">
              <a:solidFill>
                <a:prstClr val="black"/>
              </a:solidFill>
            </a:endParaRPr>
          </a:p>
          <a:p>
            <a:pPr>
              <a:lnSpc>
                <a:spcPct val="100000"/>
              </a:lnSpc>
              <a:spcBef>
                <a:spcPct val="20000"/>
              </a:spcBef>
            </a:pPr>
            <a:r>
              <a:rPr lang="es-MX" sz="4000" b="1" dirty="0">
                <a:solidFill>
                  <a:prstClr val="black"/>
                </a:solidFill>
              </a:rPr>
              <a:t>Los cambios en la población tanto en la comunidad como en el estado. </a:t>
            </a:r>
            <a:endParaRPr lang="es-MX" sz="4000" b="1" dirty="0" smtClean="0">
              <a:solidFill>
                <a:prstClr val="black"/>
              </a:solidFill>
            </a:endParaRPr>
          </a:p>
          <a:p>
            <a:pPr>
              <a:lnSpc>
                <a:spcPct val="100000"/>
              </a:lnSpc>
              <a:spcBef>
                <a:spcPct val="20000"/>
              </a:spcBef>
            </a:pPr>
            <a:r>
              <a:rPr lang="es-MX" sz="4000" b="1" dirty="0" smtClean="0">
                <a:solidFill>
                  <a:prstClr val="black"/>
                </a:solidFill>
              </a:rPr>
              <a:t>	Edad </a:t>
            </a:r>
          </a:p>
          <a:p>
            <a:pPr lvl="2">
              <a:lnSpc>
                <a:spcPct val="100000"/>
              </a:lnSpc>
              <a:spcBef>
                <a:spcPct val="20000"/>
              </a:spcBef>
            </a:pPr>
            <a:r>
              <a:rPr lang="es-MX" sz="4000" b="1" dirty="0" smtClean="0">
                <a:solidFill>
                  <a:prstClr val="black"/>
                </a:solidFill>
              </a:rPr>
              <a:t>Etnicidad</a:t>
            </a:r>
            <a:endParaRPr lang="es-MX" sz="4000" b="1" dirty="0">
              <a:solidFill>
                <a:prstClr val="black"/>
              </a:solidFill>
            </a:endParaRPr>
          </a:p>
          <a:p>
            <a:pPr lvl="2">
              <a:lnSpc>
                <a:spcPct val="100000"/>
              </a:lnSpc>
              <a:spcBef>
                <a:spcPct val="20000"/>
              </a:spcBef>
            </a:pPr>
            <a:r>
              <a:rPr lang="es-MX" sz="4000" b="1" dirty="0">
                <a:solidFill>
                  <a:prstClr val="black"/>
                </a:solidFill>
              </a:rPr>
              <a:t>Lenguaje</a:t>
            </a:r>
          </a:p>
          <a:p>
            <a:pPr lvl="2">
              <a:lnSpc>
                <a:spcPct val="100000"/>
              </a:lnSpc>
              <a:spcBef>
                <a:spcPct val="20000"/>
              </a:spcBef>
            </a:pPr>
            <a:r>
              <a:rPr lang="es-MX" sz="4000" b="1" dirty="0" smtClean="0">
                <a:solidFill>
                  <a:prstClr val="black"/>
                </a:solidFill>
              </a:rPr>
              <a:t>Residencia</a:t>
            </a:r>
          </a:p>
          <a:p>
            <a:pPr lvl="2">
              <a:lnSpc>
                <a:spcPct val="100000"/>
              </a:lnSpc>
              <a:spcBef>
                <a:spcPct val="20000"/>
              </a:spcBef>
            </a:pPr>
            <a:r>
              <a:rPr lang="es-MX" sz="4000" b="1" dirty="0" smtClean="0">
                <a:solidFill>
                  <a:prstClr val="black"/>
                </a:solidFill>
              </a:rPr>
              <a:t>Diagnostico</a:t>
            </a:r>
          </a:p>
          <a:p>
            <a:pPr marL="342900" lvl="0" indent="-342900">
              <a:lnSpc>
                <a:spcPct val="100000"/>
              </a:lnSpc>
              <a:spcBef>
                <a:spcPct val="20000"/>
              </a:spcBef>
            </a:pPr>
            <a:r>
              <a:rPr lang="es-MX" sz="4000" b="1" dirty="0" smtClean="0">
                <a:solidFill>
                  <a:prstClr val="black"/>
                </a:solidFill>
              </a:rPr>
              <a:t>Las </a:t>
            </a:r>
            <a:r>
              <a:rPr lang="es-MX" sz="4000" b="1" dirty="0">
                <a:solidFill>
                  <a:prstClr val="black"/>
                </a:solidFill>
              </a:rPr>
              <a:t>preocupaciones acerca de la desigualdad en la adquisición de servicios entre clientes basadas en su </a:t>
            </a:r>
            <a:r>
              <a:rPr lang="es-MX" sz="4000" b="1" dirty="0" smtClean="0">
                <a:solidFill>
                  <a:prstClr val="black"/>
                </a:solidFill>
              </a:rPr>
              <a:t>etnicidad, </a:t>
            </a:r>
            <a:r>
              <a:rPr lang="es-MX" sz="4000" b="1" dirty="0">
                <a:solidFill>
                  <a:prstClr val="black"/>
                </a:solidFill>
              </a:rPr>
              <a:t>lenguaje y otros factores.</a:t>
            </a:r>
          </a:p>
          <a:p>
            <a:pPr marL="342900" lvl="0" indent="-342900">
              <a:lnSpc>
                <a:spcPct val="100000"/>
              </a:lnSpc>
              <a:spcBef>
                <a:spcPct val="20000"/>
              </a:spcBef>
            </a:pPr>
            <a:r>
              <a:rPr lang="es-MX" sz="4000" b="1" dirty="0">
                <a:solidFill>
                  <a:prstClr val="black"/>
                </a:solidFill>
              </a:rPr>
              <a:t>Los cambios en el Acta de Lanterman  – W &amp; I Códigos 4519.5 </a:t>
            </a:r>
          </a:p>
          <a:p>
            <a:pPr marL="342900" lvl="0" indent="-342900">
              <a:lnSpc>
                <a:spcPct val="100000"/>
              </a:lnSpc>
              <a:spcBef>
                <a:spcPct val="20000"/>
              </a:spcBef>
            </a:pPr>
            <a:endParaRPr lang="es-MX" sz="4000" dirty="0">
              <a:solidFill>
                <a:prstClr val="black"/>
              </a:solidFill>
            </a:endParaRPr>
          </a:p>
          <a:p>
            <a:pPr marL="342900" lvl="0" indent="-342900">
              <a:lnSpc>
                <a:spcPct val="100000"/>
              </a:lnSpc>
              <a:spcBef>
                <a:spcPct val="20000"/>
              </a:spcBef>
            </a:pPr>
            <a:endParaRPr lang="es-MX" sz="4000" dirty="0">
              <a:solidFill>
                <a:prstClr val="black"/>
              </a:solidFill>
            </a:endParaRPr>
          </a:p>
          <a:p>
            <a:endParaRPr lang="en-US" dirty="0" smtClean="0"/>
          </a:p>
          <a:p>
            <a:endParaRPr lang="en-US" dirty="0"/>
          </a:p>
        </p:txBody>
      </p:sp>
    </p:spTree>
    <p:extLst>
      <p:ext uri="{BB962C8B-B14F-4D97-AF65-F5344CB8AC3E}">
        <p14:creationId xmlns:p14="http://schemas.microsoft.com/office/powerpoint/2010/main" val="230439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066" y="0"/>
            <a:ext cx="10515600" cy="907493"/>
          </a:xfrm>
        </p:spPr>
        <p:txBody>
          <a:bodyPr/>
          <a:lstStyle/>
          <a:p>
            <a:pPr algn="ctr"/>
            <a:r>
              <a:rPr lang="es-CO" b="1" dirty="0" smtClean="0">
                <a:solidFill>
                  <a:srgbClr val="C00000"/>
                </a:solidFill>
              </a:rPr>
              <a:t>Gastos por Etnia. Edades 3 a 21</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3710391297"/>
              </p:ext>
            </p:extLst>
          </p:nvPr>
        </p:nvGraphicFramePr>
        <p:xfrm>
          <a:off x="302151" y="707666"/>
          <a:ext cx="11394218" cy="58919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54633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b="1" dirty="0" smtClean="0">
                <a:solidFill>
                  <a:srgbClr val="C00000"/>
                </a:solidFill>
              </a:rPr>
              <a:t>Gastos por Etnia. Menores de 3 Años</a:t>
            </a:r>
            <a:endParaRPr lang="es-CO"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3293084536"/>
              </p:ext>
            </p:extLst>
          </p:nvPr>
        </p:nvGraphicFramePr>
        <p:xfrm>
          <a:off x="572494" y="1439186"/>
          <a:ext cx="11227242" cy="48264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4331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b="1" dirty="0" smtClean="0">
                <a:solidFill>
                  <a:srgbClr val="C00000"/>
                </a:solidFill>
              </a:rPr>
              <a:t>Gastos por Etnia. Mas de 22 Años</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3683125781"/>
              </p:ext>
            </p:extLst>
          </p:nvPr>
        </p:nvGraphicFramePr>
        <p:xfrm>
          <a:off x="492982" y="1280160"/>
          <a:ext cx="11259046" cy="52160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4411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46" y="70927"/>
            <a:ext cx="10515600" cy="1325563"/>
          </a:xfrm>
        </p:spPr>
        <p:txBody>
          <a:bodyPr/>
          <a:lstStyle/>
          <a:p>
            <a:pPr algn="ctr"/>
            <a:r>
              <a:rPr lang="es-CO" b="1" dirty="0" smtClean="0">
                <a:solidFill>
                  <a:srgbClr val="C00000"/>
                </a:solidFill>
              </a:rPr>
              <a:t>2017-2018 Gastos por Etnia y Edad</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709778759"/>
              </p:ext>
            </p:extLst>
          </p:nvPr>
        </p:nvGraphicFramePr>
        <p:xfrm>
          <a:off x="604299" y="1248355"/>
          <a:ext cx="11028459" cy="50888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3968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46" y="62977"/>
            <a:ext cx="10515600" cy="986596"/>
          </a:xfrm>
        </p:spPr>
        <p:txBody>
          <a:bodyPr/>
          <a:lstStyle/>
          <a:p>
            <a:pPr algn="ctr"/>
            <a:r>
              <a:rPr lang="es-CO" b="1" dirty="0" smtClean="0">
                <a:solidFill>
                  <a:srgbClr val="C00000"/>
                </a:solidFill>
              </a:rPr>
              <a:t>Gastos por Edad</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91202816"/>
              </p:ext>
            </p:extLst>
          </p:nvPr>
        </p:nvGraphicFramePr>
        <p:xfrm>
          <a:off x="659958" y="1049573"/>
          <a:ext cx="11131826" cy="55102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5097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3" y="70927"/>
            <a:ext cx="10515600" cy="777485"/>
          </a:xfrm>
        </p:spPr>
        <p:txBody>
          <a:bodyPr>
            <a:noAutofit/>
          </a:bodyPr>
          <a:lstStyle/>
          <a:p>
            <a:pPr algn="ctr"/>
            <a:r>
              <a:rPr lang="es-CO" sz="3600" b="1" dirty="0" smtClean="0">
                <a:solidFill>
                  <a:srgbClr val="C00000"/>
                </a:solidFill>
              </a:rPr>
              <a:t>Comparación Entre los que Viven Dentro y Fuera del Hogar</a:t>
            </a:r>
            <a:endParaRPr lang="es-CO" sz="3600"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1797249807"/>
              </p:ext>
            </p:extLst>
          </p:nvPr>
        </p:nvGraphicFramePr>
        <p:xfrm>
          <a:off x="469127" y="985962"/>
          <a:ext cx="11402170" cy="55023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0011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054" y="101175"/>
            <a:ext cx="10515600" cy="747238"/>
          </a:xfrm>
        </p:spPr>
        <p:txBody>
          <a:bodyPr/>
          <a:lstStyle/>
          <a:p>
            <a:pPr algn="ctr"/>
            <a:r>
              <a:rPr lang="es-CO" b="1" dirty="0" smtClean="0">
                <a:solidFill>
                  <a:srgbClr val="C00000"/>
                </a:solidFill>
              </a:rPr>
              <a:t>Gastos de Menores de 3 Años por Lenguaje</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3110289516"/>
              </p:ext>
            </p:extLst>
          </p:nvPr>
        </p:nvGraphicFramePr>
        <p:xfrm>
          <a:off x="477077" y="978010"/>
          <a:ext cx="11219291" cy="54227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9130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029"/>
            <a:ext cx="10515600" cy="700104"/>
          </a:xfrm>
        </p:spPr>
        <p:txBody>
          <a:bodyPr/>
          <a:lstStyle/>
          <a:p>
            <a:pPr algn="ctr"/>
            <a:r>
              <a:rPr lang="es-CO" b="1" dirty="0" smtClean="0">
                <a:solidFill>
                  <a:srgbClr val="C00000"/>
                </a:solidFill>
              </a:rPr>
              <a:t>Gastos de Adultos por Residencia y Etnia</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705630870"/>
              </p:ext>
            </p:extLst>
          </p:nvPr>
        </p:nvGraphicFramePr>
        <p:xfrm>
          <a:off x="445273" y="820133"/>
          <a:ext cx="11290852" cy="5604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3336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908" y="1"/>
            <a:ext cx="10515600" cy="989814"/>
          </a:xfrm>
        </p:spPr>
        <p:txBody>
          <a:bodyPr/>
          <a:lstStyle/>
          <a:p>
            <a:pPr algn="ctr"/>
            <a:r>
              <a:rPr lang="es-CO" b="1" dirty="0" smtClean="0">
                <a:solidFill>
                  <a:srgbClr val="C00000"/>
                </a:solidFill>
              </a:rPr>
              <a:t>Gastos de Todas las Edades por lenguaje</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797156057"/>
              </p:ext>
            </p:extLst>
          </p:nvPr>
        </p:nvGraphicFramePr>
        <p:xfrm>
          <a:off x="564543" y="1049572"/>
          <a:ext cx="11179534" cy="53591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2842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308"/>
            <a:ext cx="10515600" cy="1325563"/>
          </a:xfrm>
        </p:spPr>
        <p:txBody>
          <a:bodyPr/>
          <a:lstStyle/>
          <a:p>
            <a:pPr algn="ctr"/>
            <a:r>
              <a:rPr lang="es-CO" b="1" dirty="0" smtClean="0">
                <a:solidFill>
                  <a:srgbClr val="C00000"/>
                </a:solidFill>
              </a:rPr>
              <a:t>Gastos por Lenguaje y Condiciones de Vivienda</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658828058"/>
              </p:ext>
            </p:extLst>
          </p:nvPr>
        </p:nvGraphicFramePr>
        <p:xfrm>
          <a:off x="477078" y="1473871"/>
          <a:ext cx="11290851" cy="49984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6920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Autofit/>
          </a:bodyPr>
          <a:lstStyle/>
          <a:p>
            <a:pPr algn="ctr"/>
            <a:r>
              <a:rPr lang="es-MX" sz="6000" b="1" dirty="0">
                <a:solidFill>
                  <a:srgbClr val="C00000"/>
                </a:solidFill>
              </a:rPr>
              <a:t>Compilación de Datos</a:t>
            </a:r>
            <a:endParaRPr lang="en-US" sz="6000" b="1" dirty="0">
              <a:solidFill>
                <a:srgbClr val="C00000"/>
              </a:solidFill>
            </a:endParaRPr>
          </a:p>
        </p:txBody>
      </p:sp>
      <p:sp>
        <p:nvSpPr>
          <p:cNvPr id="3" name="Content Placeholder 2"/>
          <p:cNvSpPr>
            <a:spLocks noGrp="1"/>
          </p:cNvSpPr>
          <p:nvPr>
            <p:ph idx="1"/>
          </p:nvPr>
        </p:nvSpPr>
        <p:spPr>
          <a:xfrm>
            <a:off x="887896" y="1219200"/>
            <a:ext cx="10363200" cy="5105400"/>
          </a:xfrm>
        </p:spPr>
        <p:txBody>
          <a:bodyPr>
            <a:normAutofit fontScale="25000" lnSpcReduction="20000"/>
          </a:bodyPr>
          <a:lstStyle/>
          <a:p>
            <a:pPr>
              <a:buNone/>
            </a:pPr>
            <a:r>
              <a:rPr lang="en-US" sz="8000" dirty="0"/>
              <a:t>	</a:t>
            </a:r>
            <a:endParaRPr lang="en-US" sz="8000" dirty="0" smtClean="0"/>
          </a:p>
          <a:p>
            <a:pPr>
              <a:buNone/>
            </a:pPr>
            <a:r>
              <a:rPr lang="es-CO" sz="8000" dirty="0"/>
              <a:t>	</a:t>
            </a:r>
            <a:r>
              <a:rPr lang="es-CO" sz="8000" b="1" dirty="0"/>
              <a:t>Los Centros Regionales y el Departamento de Servicios del Desarrollo (DDS) trabajan juntos para compilar los datos de una manera uniforme en lo relacionado con la adquisición de servicios, uso y gastos por cada centro regional con respecto a lo siguiente: </a:t>
            </a:r>
          </a:p>
          <a:p>
            <a:pPr lvl="1"/>
            <a:r>
              <a:rPr lang="es-CO" sz="7600" b="1" dirty="0"/>
              <a:t>La edad del cliente en las siguientes categorías:</a:t>
            </a:r>
          </a:p>
          <a:p>
            <a:pPr lvl="2">
              <a:buFont typeface="Courier New" pitchFamily="49" charset="0"/>
              <a:buChar char="o"/>
            </a:pPr>
            <a:r>
              <a:rPr lang="es-CO" sz="7200" b="1" dirty="0"/>
              <a:t>Desde el nacimiento hasta los 2 años incluido.</a:t>
            </a:r>
          </a:p>
          <a:p>
            <a:pPr lvl="2">
              <a:buFont typeface="Courier New" pitchFamily="49" charset="0"/>
              <a:buChar char="o"/>
            </a:pPr>
            <a:r>
              <a:rPr lang="es-CO" sz="7200" b="1" dirty="0"/>
              <a:t>Desde los tres años has los 21, incluido. </a:t>
            </a:r>
          </a:p>
          <a:p>
            <a:pPr lvl="2">
              <a:buFont typeface="Courier New" pitchFamily="49" charset="0"/>
              <a:buChar char="o"/>
            </a:pPr>
            <a:r>
              <a:rPr lang="es-CO" sz="7200" b="1" dirty="0"/>
              <a:t>Más de 22 años de edad.</a:t>
            </a:r>
          </a:p>
          <a:p>
            <a:pPr lvl="1"/>
            <a:r>
              <a:rPr lang="es-CO" sz="7600" b="1" dirty="0"/>
              <a:t>Raza o etnicidad del cliente. </a:t>
            </a:r>
          </a:p>
          <a:p>
            <a:pPr lvl="1"/>
            <a:r>
              <a:rPr lang="es-CO" sz="7600" b="1" dirty="0"/>
              <a:t>Primer idioma.</a:t>
            </a:r>
          </a:p>
          <a:p>
            <a:pPr lvl="1"/>
            <a:r>
              <a:rPr lang="es-CO" sz="7600" b="1" dirty="0"/>
              <a:t>Detalle de la discapacidad si está disponible, o una </a:t>
            </a:r>
            <a:r>
              <a:rPr lang="es-CO" sz="7600" b="1" dirty="0" smtClean="0"/>
              <a:t>categoría, </a:t>
            </a:r>
            <a:r>
              <a:rPr lang="es-CO" sz="7600" b="1" dirty="0"/>
              <a:t>especificando que la discapacidad es desconocida. </a:t>
            </a:r>
          </a:p>
          <a:p>
            <a:pPr lvl="1"/>
            <a:r>
              <a:rPr lang="es-CO" sz="7600" b="1" dirty="0"/>
              <a:t>Tipo de residencia, sub catalogado por la edad, raza o etnicidad, y el primer idioma. </a:t>
            </a:r>
          </a:p>
          <a:p>
            <a:pPr lvl="1"/>
            <a:r>
              <a:rPr lang="es-CO" sz="7600" b="1" dirty="0"/>
              <a:t>La información reportada también incluirá el número y el porcentaje de individuos, catalogado por la edad, raza o etnicidad, discapacidad, y por el tipo de residencia, los cuales se ha determinado que son elegibles para recibir los servicios del centro regional pero que no están recibiendo fondos monetarios para la adquisición de servicios. </a:t>
            </a:r>
          </a:p>
          <a:p>
            <a:endParaRPr lang="es-MX" sz="5600" b="1" dirty="0"/>
          </a:p>
          <a:p>
            <a:endParaRPr lang="es-MX" sz="5600" dirty="0"/>
          </a:p>
          <a:p>
            <a:endParaRPr lang="en-US" sz="5600" b="1" dirty="0"/>
          </a:p>
          <a:p>
            <a:endParaRPr lang="en-US" sz="5600" dirty="0"/>
          </a:p>
        </p:txBody>
      </p:sp>
    </p:spTree>
    <p:extLst>
      <p:ext uri="{BB962C8B-B14F-4D97-AF65-F5344CB8AC3E}">
        <p14:creationId xmlns:p14="http://schemas.microsoft.com/office/powerpoint/2010/main" val="3485462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212" y="1"/>
            <a:ext cx="10515600" cy="772998"/>
          </a:xfrm>
        </p:spPr>
        <p:txBody>
          <a:bodyPr/>
          <a:lstStyle/>
          <a:p>
            <a:pPr algn="ctr"/>
            <a:r>
              <a:rPr lang="es-CO" b="1" dirty="0" smtClean="0">
                <a:solidFill>
                  <a:srgbClr val="C00000"/>
                </a:solidFill>
              </a:rPr>
              <a:t>Uso de Servicios Autorizados</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844098968"/>
              </p:ext>
            </p:extLst>
          </p:nvPr>
        </p:nvGraphicFramePr>
        <p:xfrm>
          <a:off x="453224" y="772999"/>
          <a:ext cx="11203387" cy="58027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97743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b="1" dirty="0" smtClean="0">
                <a:solidFill>
                  <a:srgbClr val="C00000"/>
                </a:solidFill>
              </a:rPr>
              <a:t>Por Diagnóstico</a:t>
            </a:r>
            <a:endParaRPr lang="es-CO"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7152" y="1537255"/>
            <a:ext cx="5882324" cy="3983515"/>
          </a:xfrm>
          <a:prstGeom prst="rect">
            <a:avLst/>
          </a:prstGeom>
        </p:spPr>
      </p:pic>
    </p:spTree>
    <p:extLst>
      <p:ext uri="{BB962C8B-B14F-4D97-AF65-F5344CB8AC3E}">
        <p14:creationId xmlns:p14="http://schemas.microsoft.com/office/powerpoint/2010/main" val="253290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187" y="72894"/>
            <a:ext cx="10515600" cy="803799"/>
          </a:xfrm>
        </p:spPr>
        <p:txBody>
          <a:bodyPr/>
          <a:lstStyle/>
          <a:p>
            <a:pPr algn="ctr"/>
            <a:r>
              <a:rPr lang="es-CO" b="1" dirty="0" smtClean="0">
                <a:solidFill>
                  <a:srgbClr val="C00000"/>
                </a:solidFill>
              </a:rPr>
              <a:t>Gastos </a:t>
            </a:r>
            <a:r>
              <a:rPr lang="es-CO" b="1" dirty="0">
                <a:solidFill>
                  <a:srgbClr val="C00000"/>
                </a:solidFill>
              </a:rPr>
              <a:t>Por Diagnóstico</a:t>
            </a:r>
          </a:p>
        </p:txBody>
      </p:sp>
      <p:graphicFrame>
        <p:nvGraphicFramePr>
          <p:cNvPr id="4" name="Chart 3"/>
          <p:cNvGraphicFramePr>
            <a:graphicFrameLocks/>
          </p:cNvGraphicFramePr>
          <p:nvPr>
            <p:extLst>
              <p:ext uri="{D42A27DB-BD31-4B8C-83A1-F6EECF244321}">
                <p14:modId xmlns:p14="http://schemas.microsoft.com/office/powerpoint/2010/main" val="212152050"/>
              </p:ext>
            </p:extLst>
          </p:nvPr>
        </p:nvGraphicFramePr>
        <p:xfrm>
          <a:off x="461175" y="876693"/>
          <a:ext cx="11298803" cy="5706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2140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81" y="138882"/>
            <a:ext cx="10515600" cy="568129"/>
          </a:xfrm>
        </p:spPr>
        <p:txBody>
          <a:bodyPr>
            <a:normAutofit fontScale="90000"/>
          </a:bodyPr>
          <a:lstStyle/>
          <a:p>
            <a:pPr algn="ctr"/>
            <a:r>
              <a:rPr lang="es-CO" b="1" dirty="0" smtClean="0">
                <a:solidFill>
                  <a:srgbClr val="C00000"/>
                </a:solidFill>
              </a:rPr>
              <a:t>Gastos </a:t>
            </a:r>
            <a:r>
              <a:rPr lang="es-CO" b="1" dirty="0">
                <a:solidFill>
                  <a:srgbClr val="C00000"/>
                </a:solidFill>
              </a:rPr>
              <a:t>por Diagnóstico </a:t>
            </a:r>
            <a:r>
              <a:rPr lang="es-CO" b="1" dirty="0" smtClean="0">
                <a:solidFill>
                  <a:srgbClr val="C00000"/>
                </a:solidFill>
              </a:rPr>
              <a:t>Año tras Año</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731645867"/>
              </p:ext>
            </p:extLst>
          </p:nvPr>
        </p:nvGraphicFramePr>
        <p:xfrm>
          <a:off x="477077" y="914401"/>
          <a:ext cx="11354463" cy="55182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18089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7" y="157737"/>
            <a:ext cx="10515600" cy="775518"/>
          </a:xfrm>
        </p:spPr>
        <p:txBody>
          <a:bodyPr/>
          <a:lstStyle/>
          <a:p>
            <a:pPr algn="ctr"/>
            <a:r>
              <a:rPr lang="es-CO" b="1" dirty="0" smtClean="0">
                <a:solidFill>
                  <a:srgbClr val="C00000"/>
                </a:solidFill>
              </a:rPr>
              <a:t>Gastos Relacionados con el Seguro</a:t>
            </a:r>
            <a:endParaRPr lang="es-CO"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992" y="1538079"/>
            <a:ext cx="5938885" cy="3939461"/>
          </a:xfrm>
          <a:prstGeom prst="rect">
            <a:avLst/>
          </a:prstGeom>
        </p:spPr>
      </p:pic>
    </p:spTree>
    <p:extLst>
      <p:ext uri="{BB962C8B-B14F-4D97-AF65-F5344CB8AC3E}">
        <p14:creationId xmlns:p14="http://schemas.microsoft.com/office/powerpoint/2010/main" val="1423778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6" y="167162"/>
            <a:ext cx="10515600" cy="1039469"/>
          </a:xfrm>
        </p:spPr>
        <p:txBody>
          <a:bodyPr/>
          <a:lstStyle/>
          <a:p>
            <a:r>
              <a:rPr lang="es-CO" b="1" dirty="0" smtClean="0">
                <a:solidFill>
                  <a:srgbClr val="C00000"/>
                </a:solidFill>
              </a:rPr>
              <a:t>Gastos del Seguro por Diagnóstico en 2018</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319948607"/>
              </p:ext>
            </p:extLst>
          </p:nvPr>
        </p:nvGraphicFramePr>
        <p:xfrm>
          <a:off x="675861" y="1206631"/>
          <a:ext cx="10917141" cy="51782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3879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773" y="82322"/>
            <a:ext cx="10515600" cy="752566"/>
          </a:xfrm>
        </p:spPr>
        <p:txBody>
          <a:bodyPr/>
          <a:lstStyle/>
          <a:p>
            <a:pPr algn="ctr"/>
            <a:r>
              <a:rPr lang="es-CO" b="1" dirty="0" smtClean="0">
                <a:solidFill>
                  <a:srgbClr val="C00000"/>
                </a:solidFill>
              </a:rPr>
              <a:t>Comparación de Gastos del Seguro por Etnia</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278841658"/>
              </p:ext>
            </p:extLst>
          </p:nvPr>
        </p:nvGraphicFramePr>
        <p:xfrm>
          <a:off x="548640" y="1009816"/>
          <a:ext cx="11203388" cy="53989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74010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s-CO" sz="4800" b="1" dirty="0" smtClean="0">
                <a:solidFill>
                  <a:srgbClr val="C00000"/>
                </a:solidFill>
              </a:rPr>
              <a:t>Personas SIN Compra de Servicios</a:t>
            </a:r>
            <a:endParaRPr lang="es-CO" sz="4800" b="1" dirty="0">
              <a:solidFill>
                <a:srgbClr val="C00000"/>
              </a:solidFill>
            </a:endParaRPr>
          </a:p>
        </p:txBody>
      </p:sp>
      <p:sp>
        <p:nvSpPr>
          <p:cNvPr id="5" name="TextBox 4"/>
          <p:cNvSpPr txBox="1"/>
          <p:nvPr/>
        </p:nvSpPr>
        <p:spPr>
          <a:xfrm>
            <a:off x="548641" y="1690688"/>
            <a:ext cx="10360550" cy="2800767"/>
          </a:xfrm>
          <a:prstGeom prst="rect">
            <a:avLst/>
          </a:prstGeom>
          <a:noFill/>
        </p:spPr>
        <p:txBody>
          <a:bodyPr wrap="square" rtlCol="0">
            <a:spAutoFit/>
          </a:bodyPr>
          <a:lstStyle/>
          <a:p>
            <a:pPr marL="285750" indent="-285750">
              <a:buFont typeface="Arial" panose="020B0604020202020204" pitchFamily="34" charset="0"/>
              <a:buChar char="•"/>
            </a:pPr>
            <a:r>
              <a:rPr lang="es-CO" sz="4400" dirty="0" smtClean="0"/>
              <a:t>Estas personas recibieron Coordinación de Servicios por parte del RCEB. Sin embargo durante el año fiscal 2017 – 2018 no se autorizo ninguna compra de servicios</a:t>
            </a:r>
            <a:endParaRPr lang="es-CO" sz="4400" dirty="0"/>
          </a:p>
        </p:txBody>
      </p:sp>
    </p:spTree>
    <p:extLst>
      <p:ext uri="{BB962C8B-B14F-4D97-AF65-F5344CB8AC3E}">
        <p14:creationId xmlns:p14="http://schemas.microsoft.com/office/powerpoint/2010/main" val="42240031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492" y="1"/>
            <a:ext cx="10515600" cy="707666"/>
          </a:xfrm>
        </p:spPr>
        <p:txBody>
          <a:bodyPr/>
          <a:lstStyle/>
          <a:p>
            <a:pPr algn="ctr"/>
            <a:r>
              <a:rPr lang="es-CO" b="1" dirty="0" smtClean="0">
                <a:solidFill>
                  <a:srgbClr val="C00000"/>
                </a:solidFill>
              </a:rPr>
              <a:t>La NO Compra de Servicios por Etnia</a:t>
            </a:r>
            <a:endParaRPr lang="es-CO"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1085275377"/>
              </p:ext>
            </p:extLst>
          </p:nvPr>
        </p:nvGraphicFramePr>
        <p:xfrm>
          <a:off x="429369" y="906449"/>
          <a:ext cx="11314707" cy="55500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1454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72" y="122529"/>
            <a:ext cx="11840547" cy="1325563"/>
          </a:xfrm>
        </p:spPr>
        <p:txBody>
          <a:bodyPr/>
          <a:lstStyle/>
          <a:p>
            <a:pPr algn="ctr"/>
            <a:r>
              <a:rPr lang="es-CO" b="1" dirty="0" smtClean="0">
                <a:solidFill>
                  <a:srgbClr val="C00000"/>
                </a:solidFill>
              </a:rPr>
              <a:t>No Compra de Servicios por Etnia Año tras Año</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168209019"/>
              </p:ext>
            </p:extLst>
          </p:nvPr>
        </p:nvGraphicFramePr>
        <p:xfrm>
          <a:off x="389614" y="1542553"/>
          <a:ext cx="11362414" cy="49616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2399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MX" b="1" dirty="0">
                <a:solidFill>
                  <a:srgbClr val="C00000"/>
                </a:solidFill>
              </a:rPr>
              <a:t>Metas para esta Presentación</a:t>
            </a:r>
            <a:endParaRPr lang="en-US" dirty="0">
              <a:solidFill>
                <a:srgbClr val="C00000"/>
              </a:solidFill>
            </a:endParaRPr>
          </a:p>
        </p:txBody>
      </p:sp>
      <p:sp>
        <p:nvSpPr>
          <p:cNvPr id="4" name="Rectangle 3"/>
          <p:cNvSpPr/>
          <p:nvPr/>
        </p:nvSpPr>
        <p:spPr>
          <a:xfrm>
            <a:off x="1049867" y="2136339"/>
            <a:ext cx="10303933" cy="3539430"/>
          </a:xfrm>
          <a:prstGeom prst="rect">
            <a:avLst/>
          </a:prstGeom>
        </p:spPr>
        <p:txBody>
          <a:bodyPr wrap="square">
            <a:spAutoFit/>
          </a:bodyPr>
          <a:lstStyle/>
          <a:p>
            <a:pPr marL="285750" indent="-285750">
              <a:buFont typeface="Arial" panose="020B0604020202020204" pitchFamily="34" charset="0"/>
              <a:buChar char="•"/>
            </a:pPr>
            <a:r>
              <a:rPr lang="es-MX" sz="2800" b="1" dirty="0"/>
              <a:t>Ver las tendencias actuales y los cambios para entender y responder satisfactoriamente a las necesidades existentes así como a las que surjan. </a:t>
            </a:r>
          </a:p>
          <a:p>
            <a:pPr marL="285750" indent="-285750">
              <a:buFont typeface="Arial" panose="020B0604020202020204" pitchFamily="34" charset="0"/>
              <a:buChar char="•"/>
            </a:pPr>
            <a:r>
              <a:rPr lang="es-MX" sz="2800" b="1" dirty="0"/>
              <a:t>Compartir la información y tener una discusión con nuestra comunidad acerca de cómo promover equidad y reducir cualquier desigualdad.</a:t>
            </a:r>
          </a:p>
          <a:p>
            <a:pPr marL="285750" indent="-285750">
              <a:buFont typeface="Arial" panose="020B0604020202020204" pitchFamily="34" charset="0"/>
              <a:buChar char="•"/>
            </a:pPr>
            <a:r>
              <a:rPr lang="es-MX" sz="2800" b="1" dirty="0"/>
              <a:t>Pedir ideas sobre cómo responder adecuadamente a la diversidad de etnicidades y lenguajes de nuestros clientes y familias.</a:t>
            </a:r>
          </a:p>
        </p:txBody>
      </p:sp>
    </p:spTree>
    <p:extLst>
      <p:ext uri="{BB962C8B-B14F-4D97-AF65-F5344CB8AC3E}">
        <p14:creationId xmlns:p14="http://schemas.microsoft.com/office/powerpoint/2010/main" val="4280961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20" y="82321"/>
            <a:ext cx="10515600" cy="860359"/>
          </a:xfrm>
        </p:spPr>
        <p:txBody>
          <a:bodyPr/>
          <a:lstStyle/>
          <a:p>
            <a:pPr algn="ctr"/>
            <a:r>
              <a:rPr lang="es-CO" b="1" dirty="0" smtClean="0">
                <a:solidFill>
                  <a:srgbClr val="C00000"/>
                </a:solidFill>
              </a:rPr>
              <a:t>No Compra de Servicios por Lenguaje</a:t>
            </a:r>
            <a:endParaRPr lang="es-CO"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3880378428"/>
              </p:ext>
            </p:extLst>
          </p:nvPr>
        </p:nvGraphicFramePr>
        <p:xfrm>
          <a:off x="556591" y="1001865"/>
          <a:ext cx="11259047" cy="52081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86785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4" y="82321"/>
            <a:ext cx="11950810" cy="964053"/>
          </a:xfrm>
        </p:spPr>
        <p:txBody>
          <a:bodyPr>
            <a:normAutofit fontScale="90000"/>
          </a:bodyPr>
          <a:lstStyle/>
          <a:p>
            <a:pPr algn="ctr"/>
            <a:r>
              <a:rPr lang="es-CO" b="1" dirty="0" smtClean="0">
                <a:solidFill>
                  <a:srgbClr val="C00000"/>
                </a:solidFill>
              </a:rPr>
              <a:t>Adultos Sin Compra de Servicios por Lenguaje Año tras Año</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42505579"/>
              </p:ext>
            </p:extLst>
          </p:nvPr>
        </p:nvGraphicFramePr>
        <p:xfrm>
          <a:off x="548639" y="1168843"/>
          <a:ext cx="11394219" cy="51524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88892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334" y="44614"/>
            <a:ext cx="10515600" cy="907493"/>
          </a:xfrm>
        </p:spPr>
        <p:txBody>
          <a:bodyPr/>
          <a:lstStyle/>
          <a:p>
            <a:pPr algn="ctr"/>
            <a:r>
              <a:rPr lang="es-CO" b="1" dirty="0" smtClean="0">
                <a:solidFill>
                  <a:srgbClr val="C00000"/>
                </a:solidFill>
              </a:rPr>
              <a:t>No Compra de Servicios por Diagnóstico</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241729463"/>
              </p:ext>
            </p:extLst>
          </p:nvPr>
        </p:nvGraphicFramePr>
        <p:xfrm>
          <a:off x="405517" y="826936"/>
          <a:ext cx="11418073" cy="5669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77254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175"/>
            <a:ext cx="10515600" cy="832079"/>
          </a:xfrm>
        </p:spPr>
        <p:txBody>
          <a:bodyPr>
            <a:normAutofit/>
          </a:bodyPr>
          <a:lstStyle/>
          <a:p>
            <a:pPr algn="ctr"/>
            <a:r>
              <a:rPr lang="es-CO" b="1" dirty="0" smtClean="0">
                <a:solidFill>
                  <a:srgbClr val="C00000"/>
                </a:solidFill>
              </a:rPr>
              <a:t>Gastos por Diagnóstico en 2016 - 2017</a:t>
            </a:r>
            <a:endParaRPr lang="es-CO"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255550392"/>
              </p:ext>
            </p:extLst>
          </p:nvPr>
        </p:nvGraphicFramePr>
        <p:xfrm>
          <a:off x="397565" y="933254"/>
          <a:ext cx="10956235" cy="55868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188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s-MX" b="1" dirty="0">
                <a:solidFill>
                  <a:srgbClr val="C00000"/>
                </a:solidFill>
              </a:rPr>
              <a:t>Resumen</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s-MX" b="1" dirty="0"/>
              <a:t>La información refleja los resultados de las autorizaciones hechas en las juntas de IPP/IFSP. No muestra qué otros recursos fueron usados, incluyendo educación, empleo, seguro y Medi-Cal.</a:t>
            </a:r>
          </a:p>
          <a:p>
            <a:r>
              <a:rPr lang="es-MX" b="1" dirty="0"/>
              <a:t>Los datos no muestran necesidades no satisfechas.</a:t>
            </a:r>
          </a:p>
          <a:p>
            <a:r>
              <a:rPr lang="es-MX" b="1" dirty="0"/>
              <a:t>Sabemos que hay recursos limitados en ciertas áreas geográficas así como recursos limitados con ciertas capacidades lingüísticas y culturales.</a:t>
            </a:r>
          </a:p>
          <a:p>
            <a:r>
              <a:rPr lang="es-MX" b="1" dirty="0"/>
              <a:t>Surgen más preguntas de estos datos que necesitan más investigación.</a:t>
            </a:r>
          </a:p>
          <a:p>
            <a:endParaRPr lang="en-US" dirty="0"/>
          </a:p>
        </p:txBody>
      </p:sp>
    </p:spTree>
    <p:extLst>
      <p:ext uri="{BB962C8B-B14F-4D97-AF65-F5344CB8AC3E}">
        <p14:creationId xmlns:p14="http://schemas.microsoft.com/office/powerpoint/2010/main" val="4100290240"/>
      </p:ext>
    </p:extLst>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MX" b="1" dirty="0">
                <a:solidFill>
                  <a:srgbClr val="C00000"/>
                </a:solidFill>
              </a:rPr>
              <a:t>Resumen</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s-MX" b="1" dirty="0"/>
              <a:t>El mayor impacto en gastos </a:t>
            </a:r>
            <a:r>
              <a:rPr lang="es-MX" b="1" dirty="0" smtClean="0"/>
              <a:t>está </a:t>
            </a:r>
            <a:r>
              <a:rPr lang="es-MX" b="1" dirty="0"/>
              <a:t>relacionado con la edad y los arreglos de vivienda.</a:t>
            </a:r>
          </a:p>
          <a:p>
            <a:r>
              <a:rPr lang="es-MX" b="1" dirty="0"/>
              <a:t>De acuerdo con información del censo nuestra población en los condados de Alameda y Contra Costa es de alguna manera diferente étnicamente, sin embargo, necesitamos explorar por qué y ver los datos específicos de edades en nuestros condados. ¿A quiénes no cubrimos y por qué?</a:t>
            </a:r>
          </a:p>
          <a:p>
            <a:r>
              <a:rPr lang="es-MX" b="1" dirty="0"/>
              <a:t>La diversidad étnica de nuestros clientes más jóvenes es mayor que la de los clientes mayores.</a:t>
            </a:r>
          </a:p>
        </p:txBody>
      </p:sp>
    </p:spTree>
    <p:extLst>
      <p:ext uri="{BB962C8B-B14F-4D97-AF65-F5344CB8AC3E}">
        <p14:creationId xmlns:p14="http://schemas.microsoft.com/office/powerpoint/2010/main" val="9164756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b="1" dirty="0" smtClean="0">
                <a:solidFill>
                  <a:srgbClr val="C00000"/>
                </a:solidFill>
              </a:rPr>
              <a:t>Resumen</a:t>
            </a:r>
            <a:endParaRPr lang="es-CO" b="1" dirty="0">
              <a:solidFill>
                <a:srgbClr val="C00000"/>
              </a:solidFill>
            </a:endParaRPr>
          </a:p>
        </p:txBody>
      </p:sp>
      <p:sp>
        <p:nvSpPr>
          <p:cNvPr id="3" name="Content Placeholder 2"/>
          <p:cNvSpPr>
            <a:spLocks noGrp="1"/>
          </p:cNvSpPr>
          <p:nvPr>
            <p:ph idx="1"/>
          </p:nvPr>
        </p:nvSpPr>
        <p:spPr/>
        <p:txBody>
          <a:bodyPr/>
          <a:lstStyle/>
          <a:p>
            <a:pPr>
              <a:buNone/>
            </a:pPr>
            <a:r>
              <a:rPr lang="en-US" dirty="0"/>
              <a:t> </a:t>
            </a:r>
            <a:r>
              <a:rPr lang="en-US" b="1" dirty="0"/>
              <a:t>	</a:t>
            </a:r>
            <a:r>
              <a:rPr lang="es-MX" b="1" dirty="0"/>
              <a:t>Nuestros datos no proveen información sobre el estatus socioeconómico o educacional de la familia.</a:t>
            </a:r>
          </a:p>
          <a:p>
            <a:pPr>
              <a:buNone/>
            </a:pPr>
            <a:endParaRPr lang="es-MX" b="1" dirty="0"/>
          </a:p>
          <a:p>
            <a:pPr>
              <a:buNone/>
            </a:pPr>
            <a:r>
              <a:rPr lang="es-MX" b="1" dirty="0"/>
              <a:t>	Pobreza, padres de familia con múltiples trabajos y mudanzas frecuentes pueden impactar el acceso a servicios.</a:t>
            </a:r>
          </a:p>
          <a:p>
            <a:pPr>
              <a:buNone/>
            </a:pPr>
            <a:r>
              <a:rPr lang="en-US" dirty="0" smtClean="0"/>
              <a:t>	</a:t>
            </a:r>
            <a:endParaRPr lang="en-US" dirty="0"/>
          </a:p>
        </p:txBody>
      </p:sp>
    </p:spTree>
    <p:extLst>
      <p:ext uri="{BB962C8B-B14F-4D97-AF65-F5344CB8AC3E}">
        <p14:creationId xmlns:p14="http://schemas.microsoft.com/office/powerpoint/2010/main" val="1711718549"/>
      </p:ext>
    </p:extLst>
  </p:cSld>
  <p:clrMapOvr>
    <a:masterClrMapping/>
  </p:clrMapOvr>
  <p:transition>
    <p:cut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MX" b="1" dirty="0">
                <a:solidFill>
                  <a:srgbClr val="C00000"/>
                </a:solidFill>
              </a:rPr>
              <a:t>Los E</a:t>
            </a:r>
            <a:r>
              <a:rPr lang="es-MX" b="1" dirty="0" smtClean="0">
                <a:solidFill>
                  <a:srgbClr val="C00000"/>
                </a:solidFill>
              </a:rPr>
              <a:t>sfuerzos En </a:t>
            </a:r>
            <a:r>
              <a:rPr lang="es-MX" b="1" dirty="0">
                <a:solidFill>
                  <a:srgbClr val="C00000"/>
                </a:solidFill>
              </a:rPr>
              <a:t>C</a:t>
            </a:r>
            <a:r>
              <a:rPr lang="es-MX" b="1" dirty="0" smtClean="0">
                <a:solidFill>
                  <a:srgbClr val="C00000"/>
                </a:solidFill>
              </a:rPr>
              <a:t>urso</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s-CO" b="1" dirty="0"/>
              <a:t>El uso de </a:t>
            </a:r>
            <a:r>
              <a:rPr lang="es-CO" b="1" dirty="0" smtClean="0"/>
              <a:t>una agencia delegada </a:t>
            </a:r>
            <a:r>
              <a:rPr lang="es-CO" b="1" dirty="0"/>
              <a:t>para asegurar la disponibilidad de coordinadores de servicios que son bilingües para apoyar a individuos/familias que son monolingües en </a:t>
            </a:r>
            <a:r>
              <a:rPr lang="es-CO" b="1" dirty="0" smtClean="0"/>
              <a:t>español</a:t>
            </a:r>
            <a:r>
              <a:rPr lang="es-CO" b="1" dirty="0"/>
              <a:t>.</a:t>
            </a:r>
          </a:p>
          <a:p>
            <a:r>
              <a:rPr lang="es-CO" b="1" dirty="0"/>
              <a:t>El RCEB emplea personal bilingüe/trilingüe en Español, Farsi, Cantones, Mandarín, Coreano, </a:t>
            </a:r>
            <a:r>
              <a:rPr lang="es-CO" b="1" dirty="0" smtClean="0"/>
              <a:t>Vietnamita, </a:t>
            </a:r>
            <a:r>
              <a:rPr lang="es-CO" b="1" dirty="0"/>
              <a:t>Camboyano, Mien, </a:t>
            </a:r>
            <a:r>
              <a:rPr lang="es-CO" b="1" dirty="0" smtClean="0"/>
              <a:t>Tagalog </a:t>
            </a:r>
            <a:r>
              <a:rPr lang="es-CO" b="1" dirty="0"/>
              <a:t>y Lenguaje de signos americano.</a:t>
            </a:r>
          </a:p>
          <a:p>
            <a:r>
              <a:rPr lang="es-CO" b="1" dirty="0"/>
              <a:t>Apoyo a eventos multiculturales y bilingües en la comunidad para el apoyo y educación </a:t>
            </a:r>
            <a:r>
              <a:rPr lang="es-CO" b="1" dirty="0" smtClean="0"/>
              <a:t>de </a:t>
            </a:r>
            <a:r>
              <a:rPr lang="es-CO" b="1" dirty="0"/>
              <a:t>las familias.</a:t>
            </a:r>
          </a:p>
          <a:p>
            <a:r>
              <a:rPr lang="es-CO" b="1" dirty="0"/>
              <a:t>El Contrato de  Desempeño del RCEB históricamente  ha contenido  objetivos de políticas locales opcionales para apoyar conferencias que apoyan a las familias y al mismo tiempo apoyar nuestra comunidad culturalmente diversa.</a:t>
            </a:r>
          </a:p>
          <a:p>
            <a:endParaRPr lang="en-US" dirty="0" smtClean="0"/>
          </a:p>
          <a:p>
            <a:endParaRPr lang="en-US" dirty="0"/>
          </a:p>
        </p:txBody>
      </p:sp>
    </p:spTree>
    <p:extLst>
      <p:ext uri="{BB962C8B-B14F-4D97-AF65-F5344CB8AC3E}">
        <p14:creationId xmlns:p14="http://schemas.microsoft.com/office/powerpoint/2010/main" val="16065300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6936"/>
          </a:xfrm>
        </p:spPr>
        <p:txBody>
          <a:bodyPr>
            <a:normAutofit/>
          </a:bodyPr>
          <a:lstStyle/>
          <a:p>
            <a:pPr algn="ctr"/>
            <a:r>
              <a:rPr lang="es-MX" b="1" dirty="0">
                <a:solidFill>
                  <a:srgbClr val="C00000"/>
                </a:solidFill>
              </a:rPr>
              <a:t>Medidas </a:t>
            </a:r>
            <a:r>
              <a:rPr lang="es-MX" b="1" dirty="0" smtClean="0">
                <a:solidFill>
                  <a:srgbClr val="C00000"/>
                </a:solidFill>
              </a:rPr>
              <a:t>Adoptadas</a:t>
            </a:r>
            <a:endParaRPr lang="en-US" b="1" dirty="0">
              <a:solidFill>
                <a:srgbClr val="C00000"/>
              </a:solidFill>
            </a:endParaRPr>
          </a:p>
        </p:txBody>
      </p:sp>
      <p:sp>
        <p:nvSpPr>
          <p:cNvPr id="3" name="Content Placeholder 2"/>
          <p:cNvSpPr>
            <a:spLocks noGrp="1"/>
          </p:cNvSpPr>
          <p:nvPr>
            <p:ph idx="1"/>
          </p:nvPr>
        </p:nvSpPr>
        <p:spPr>
          <a:xfrm>
            <a:off x="397565" y="699716"/>
            <a:ext cx="11370365" cy="5477248"/>
          </a:xfrm>
        </p:spPr>
        <p:txBody>
          <a:bodyPr>
            <a:normAutofit/>
          </a:bodyPr>
          <a:lstStyle/>
          <a:p>
            <a:r>
              <a:rPr lang="es-CO" sz="4000" b="1" dirty="0" smtClean="0"/>
              <a:t>Comité de Diversidad y Equidad establecido por la Mesa Directiva</a:t>
            </a:r>
          </a:p>
          <a:p>
            <a:pPr lvl="5"/>
            <a:r>
              <a:rPr lang="es-CO" sz="4000" b="1" dirty="0" smtClean="0">
                <a:latin typeface="Times New Roman" pitchFamily="18" charset="0"/>
                <a:cs typeface="Times New Roman" pitchFamily="18" charset="0"/>
              </a:rPr>
              <a:t>Se reúne el 4 lunes de cada mes excepto cuando este es en un día feriado. En esos casos la reunión será el 3er lunes. Esta reunión es abierta al publico</a:t>
            </a:r>
          </a:p>
          <a:p>
            <a:pPr marL="2286000" lvl="5" indent="0">
              <a:buNone/>
            </a:pPr>
            <a:endParaRPr lang="es-CO" sz="2800" b="1" dirty="0" smtClean="0">
              <a:latin typeface="Times New Roman" pitchFamily="18" charset="0"/>
              <a:cs typeface="Times New Roman" pitchFamily="18" charset="0"/>
            </a:endParaRPr>
          </a:p>
          <a:p>
            <a:pPr lvl="5">
              <a:buNone/>
            </a:pPr>
            <a:r>
              <a:rPr lang="en-US" sz="4800" dirty="0">
                <a:latin typeface="Times New Roman" pitchFamily="18" charset="0"/>
                <a:cs typeface="Times New Roman" pitchFamily="18" charset="0"/>
              </a:rPr>
              <a:t>	</a:t>
            </a:r>
          </a:p>
          <a:p>
            <a:pPr lvl="5">
              <a:buNone/>
            </a:pPr>
            <a:r>
              <a:rPr lang="en-US" dirty="0" smtClean="0"/>
              <a:t>	</a:t>
            </a:r>
          </a:p>
        </p:txBody>
      </p:sp>
    </p:spTree>
    <p:extLst>
      <p:ext uri="{BB962C8B-B14F-4D97-AF65-F5344CB8AC3E}">
        <p14:creationId xmlns:p14="http://schemas.microsoft.com/office/powerpoint/2010/main" val="33023161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O" b="1" dirty="0" smtClean="0">
                <a:solidFill>
                  <a:srgbClr val="C00000"/>
                </a:solidFill>
              </a:rPr>
              <a:t>Fondos de ABX2-1</a:t>
            </a:r>
            <a:endParaRPr lang="es-CO" b="1" dirty="0">
              <a:solidFill>
                <a:srgbClr val="C00000"/>
              </a:solidFill>
            </a:endParaRPr>
          </a:p>
        </p:txBody>
      </p:sp>
      <p:sp>
        <p:nvSpPr>
          <p:cNvPr id="3" name="Content Placeholder 2"/>
          <p:cNvSpPr>
            <a:spLocks noGrp="1"/>
          </p:cNvSpPr>
          <p:nvPr>
            <p:ph idx="1"/>
          </p:nvPr>
        </p:nvSpPr>
        <p:spPr/>
        <p:txBody>
          <a:bodyPr>
            <a:normAutofit/>
          </a:bodyPr>
          <a:lstStyle/>
          <a:p>
            <a:r>
              <a:rPr lang="es-CO" sz="3200" dirty="0" smtClean="0"/>
              <a:t>Proyectos para resolver los problemas identificados:</a:t>
            </a:r>
          </a:p>
          <a:p>
            <a:pPr lvl="2">
              <a:buNone/>
            </a:pPr>
            <a:r>
              <a:rPr lang="es-CO" sz="3200" b="1" dirty="0" smtClean="0">
                <a:cs typeface="Times New Roman" pitchFamily="18" charset="0"/>
              </a:rPr>
              <a:t>Servicios Diurnos para clientes adultos</a:t>
            </a:r>
          </a:p>
          <a:p>
            <a:pPr lvl="2">
              <a:buNone/>
            </a:pPr>
            <a:r>
              <a:rPr lang="es-CO" sz="3200" b="1" dirty="0" smtClean="0"/>
              <a:t>Proyectos de Mentoria para Clientes y Familias</a:t>
            </a:r>
          </a:p>
          <a:p>
            <a:pPr lvl="2">
              <a:buNone/>
            </a:pPr>
            <a:r>
              <a:rPr lang="es-CO" sz="3200" b="1" dirty="0" smtClean="0"/>
              <a:t>Eventos Comunitarios</a:t>
            </a:r>
          </a:p>
          <a:p>
            <a:pPr lvl="2">
              <a:buNone/>
            </a:pPr>
            <a:r>
              <a:rPr lang="es-CO" sz="3200" b="1" dirty="0" smtClean="0"/>
              <a:t>Agencias de Familias Hogar</a:t>
            </a:r>
          </a:p>
          <a:p>
            <a:pPr lvl="2">
              <a:buNone/>
            </a:pPr>
            <a:r>
              <a:rPr lang="es-CO" sz="3200" b="1" dirty="0" smtClean="0"/>
              <a:t>Traducción de documentos de Intervención Temprana</a:t>
            </a:r>
            <a:endParaRPr lang="es-CO" sz="3200" b="1" dirty="0"/>
          </a:p>
        </p:txBody>
      </p:sp>
    </p:spTree>
    <p:extLst>
      <p:ext uri="{BB962C8B-B14F-4D97-AF65-F5344CB8AC3E}">
        <p14:creationId xmlns:p14="http://schemas.microsoft.com/office/powerpoint/2010/main" val="1724350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6600" b="1" dirty="0">
                <a:solidFill>
                  <a:srgbClr val="C00000"/>
                </a:solidFill>
              </a:rPr>
              <a:t>Publicación de Datos</a:t>
            </a:r>
            <a:endParaRPr lang="en-US" sz="6600" b="1" dirty="0">
              <a:solidFill>
                <a:srgbClr val="C00000"/>
              </a:solidFill>
            </a:endParaRPr>
          </a:p>
        </p:txBody>
      </p:sp>
      <p:sp>
        <p:nvSpPr>
          <p:cNvPr id="3" name="Content Placeholder 2"/>
          <p:cNvSpPr>
            <a:spLocks noGrp="1"/>
          </p:cNvSpPr>
          <p:nvPr>
            <p:ph idx="1"/>
          </p:nvPr>
        </p:nvSpPr>
        <p:spPr/>
        <p:txBody>
          <a:bodyPr>
            <a:normAutofit/>
          </a:bodyPr>
          <a:lstStyle/>
          <a:p>
            <a:r>
              <a:rPr lang="es-MX" sz="2800" b="1" dirty="0"/>
              <a:t>Cada Centro Regional publicará anualmente su información a más tardar el 31 de diciembre. Cada Centro Regional mantendrá los datos del año anterior disponibles en su página Web. </a:t>
            </a:r>
          </a:p>
          <a:p>
            <a:r>
              <a:rPr lang="es-MX" sz="2800" b="1" dirty="0"/>
              <a:t>El Departamento de Servicios del Desarrollo (DDS) publicará anualmente su información a más tardar  el 31 de diciembre. El departamento mantendrá los datos disponibles del año anterior en su página Web. El Departamento también publicará el anuncio de cualquier junta de partes interesadas del centro regional en su pagina Web.</a:t>
            </a:r>
          </a:p>
        </p:txBody>
      </p:sp>
    </p:spTree>
    <p:extLst>
      <p:ext uri="{BB962C8B-B14F-4D97-AF65-F5344CB8AC3E}">
        <p14:creationId xmlns:p14="http://schemas.microsoft.com/office/powerpoint/2010/main" val="33293931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781"/>
            <a:ext cx="10515600" cy="1325563"/>
          </a:xfrm>
        </p:spPr>
        <p:txBody>
          <a:bodyPr/>
          <a:lstStyle/>
          <a:p>
            <a:pPr algn="ctr"/>
            <a:r>
              <a:rPr lang="es-CO" b="1" dirty="0" smtClean="0">
                <a:solidFill>
                  <a:srgbClr val="C00000"/>
                </a:solidFill>
              </a:rPr>
              <a:t>Siga Estos Pasos Para ver Esta Información en Nuestra Pagina Web </a:t>
            </a:r>
            <a:r>
              <a:rPr lang="es-CO" b="1" dirty="0" smtClean="0">
                <a:solidFill>
                  <a:srgbClr val="00B050"/>
                </a:solidFill>
              </a:rPr>
              <a:t>rceb.org</a:t>
            </a:r>
            <a:endParaRPr lang="es-CO" b="1" dirty="0">
              <a:solidFill>
                <a:srgbClr val="00B050"/>
              </a:solidFill>
            </a:endParaRPr>
          </a:p>
        </p:txBody>
      </p:sp>
      <p:pic>
        <p:nvPicPr>
          <p:cNvPr id="3" name="Picture 2"/>
          <p:cNvPicPr/>
          <p:nvPr/>
        </p:nvPicPr>
        <p:blipFill rotWithShape="1">
          <a:blip r:embed="rId2"/>
          <a:srcRect l="24699" r="12396" b="49543"/>
          <a:stretch/>
        </p:blipFill>
        <p:spPr>
          <a:xfrm>
            <a:off x="2307204" y="1765314"/>
            <a:ext cx="7577592" cy="4142506"/>
          </a:xfrm>
          <a:prstGeom prst="rect">
            <a:avLst/>
          </a:prstGeom>
        </p:spPr>
      </p:pic>
    </p:spTree>
    <p:extLst>
      <p:ext uri="{BB962C8B-B14F-4D97-AF65-F5344CB8AC3E}">
        <p14:creationId xmlns:p14="http://schemas.microsoft.com/office/powerpoint/2010/main" val="4419229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a:t>
            </a:r>
            <a:r>
              <a:rPr lang="es-MX" b="1" dirty="0">
                <a:solidFill>
                  <a:srgbClr val="C00000"/>
                </a:solidFill>
              </a:rPr>
              <a:t>Qué </a:t>
            </a:r>
            <a:r>
              <a:rPr lang="es-MX" b="1" dirty="0" smtClean="0">
                <a:solidFill>
                  <a:srgbClr val="C00000"/>
                </a:solidFill>
              </a:rPr>
              <a:t>Opina</a:t>
            </a:r>
            <a:r>
              <a:rPr lang="en-US" b="1" dirty="0" smtClean="0">
                <a:solidFill>
                  <a:srgbClr val="C00000"/>
                </a:solidFill>
              </a:rPr>
              <a:t>?</a:t>
            </a:r>
            <a:endParaRPr lang="en-US" dirty="0">
              <a:solidFill>
                <a:srgbClr val="C00000"/>
              </a:solidFill>
            </a:endParaRPr>
          </a:p>
        </p:txBody>
      </p:sp>
      <p:sp>
        <p:nvSpPr>
          <p:cNvPr id="3" name="Content Placeholder 2"/>
          <p:cNvSpPr>
            <a:spLocks noGrp="1"/>
          </p:cNvSpPr>
          <p:nvPr>
            <p:ph idx="1"/>
          </p:nvPr>
        </p:nvSpPr>
        <p:spPr/>
        <p:txBody>
          <a:bodyPr>
            <a:normAutofit/>
          </a:bodyPr>
          <a:lstStyle/>
          <a:p>
            <a:endParaRPr lang="en-US" dirty="0" smtClean="0"/>
          </a:p>
          <a:p>
            <a:r>
              <a:rPr lang="es-MX" dirty="0"/>
              <a:t>¿</a:t>
            </a:r>
            <a:r>
              <a:rPr lang="es-MX" b="1" dirty="0"/>
              <a:t>Cuáles servicios del centro regional necesita/desea que no están disponibles para usted o el miembro de su familia?</a:t>
            </a:r>
          </a:p>
          <a:p>
            <a:pPr>
              <a:buNone/>
            </a:pPr>
            <a:endParaRPr lang="es-MX" b="1" dirty="0"/>
          </a:p>
          <a:p>
            <a:r>
              <a:rPr lang="es-MX" b="1" dirty="0"/>
              <a:t>¿Qué </a:t>
            </a:r>
            <a:r>
              <a:rPr lang="es-MX" b="1" dirty="0" smtClean="0"/>
              <a:t>mas podemos hacer para apoyarle?</a:t>
            </a:r>
            <a:endParaRPr lang="es-MX" b="1" dirty="0"/>
          </a:p>
          <a:p>
            <a:endParaRPr lang="es-MX" b="1" dirty="0"/>
          </a:p>
          <a:p>
            <a:r>
              <a:rPr lang="es-MX" b="1" dirty="0"/>
              <a:t>¿Cuáles son sus necesidades no satisfechas?</a:t>
            </a:r>
          </a:p>
          <a:p>
            <a:pPr>
              <a:buNone/>
            </a:pPr>
            <a:endParaRPr lang="en-US" dirty="0"/>
          </a:p>
        </p:txBody>
      </p:sp>
    </p:spTree>
    <p:extLst>
      <p:ext uri="{BB962C8B-B14F-4D97-AF65-F5344CB8AC3E}">
        <p14:creationId xmlns:p14="http://schemas.microsoft.com/office/powerpoint/2010/main" val="1695394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3" y="78878"/>
            <a:ext cx="10515600" cy="573129"/>
          </a:xfrm>
        </p:spPr>
        <p:txBody>
          <a:bodyPr>
            <a:normAutofit fontScale="90000"/>
          </a:bodyPr>
          <a:lstStyle/>
          <a:p>
            <a:pPr algn="ctr"/>
            <a:r>
              <a:rPr lang="es-MX" sz="6600" b="1" dirty="0">
                <a:solidFill>
                  <a:srgbClr val="C00000"/>
                </a:solidFill>
              </a:rPr>
              <a:t>Juntas Públicas</a:t>
            </a:r>
            <a:endParaRPr lang="en-US" sz="6600" b="1" dirty="0">
              <a:solidFill>
                <a:srgbClr val="C00000"/>
              </a:solidFill>
            </a:endParaRPr>
          </a:p>
        </p:txBody>
      </p:sp>
      <p:sp>
        <p:nvSpPr>
          <p:cNvPr id="3" name="Content Placeholder 2"/>
          <p:cNvSpPr>
            <a:spLocks noGrp="1"/>
          </p:cNvSpPr>
          <p:nvPr>
            <p:ph idx="1"/>
          </p:nvPr>
        </p:nvSpPr>
        <p:spPr>
          <a:xfrm>
            <a:off x="609600" y="1202267"/>
            <a:ext cx="10803467" cy="5122333"/>
          </a:xfrm>
        </p:spPr>
        <p:txBody>
          <a:bodyPr>
            <a:noAutofit/>
          </a:bodyPr>
          <a:lstStyle/>
          <a:p>
            <a:r>
              <a:rPr lang="es-MX" sz="1800" b="1" dirty="0"/>
              <a:t>Cada Centro Regional se reunirá con las partes interesadas en una o más juntas públicas para hablar sobre los datos en los siguientes tres meses desde su compilación. Cada Centro Regional considerará las necesidades de lenguaje de la comunidad y  programará juntas en horas y lugares diseñados para obtener una buena asistencia del público y comunidades marginadas. </a:t>
            </a:r>
          </a:p>
          <a:p>
            <a:endParaRPr lang="es-MX" sz="1800" b="1" dirty="0"/>
          </a:p>
          <a:p>
            <a:r>
              <a:rPr lang="es-MX" sz="1800" b="1" dirty="0"/>
              <a:t>Una discusión de los datos y toda la información asociada  será conducida de una manera cultural y lingüísticamente apropiadas para la comunidad, incluyendo proveer servicios alternos de comunicación. </a:t>
            </a:r>
          </a:p>
          <a:p>
            <a:endParaRPr lang="es-MX" sz="1800" b="1" dirty="0"/>
          </a:p>
          <a:p>
            <a:r>
              <a:rPr lang="es-MX" sz="1800" b="1" dirty="0"/>
              <a:t>Los Centros Regionales comunicarán la programación de esas juntas públicas 30 días antes de la junta. Un aviso de estas juntas también se publicará en la página Web del Centro Regional 30 días antes de la junta y será enviada oportunamente a los individuos interesados y a los grupos representando las comunidades marginadas</a:t>
            </a:r>
          </a:p>
        </p:txBody>
      </p:sp>
    </p:spTree>
    <p:extLst>
      <p:ext uri="{BB962C8B-B14F-4D97-AF65-F5344CB8AC3E}">
        <p14:creationId xmlns:p14="http://schemas.microsoft.com/office/powerpoint/2010/main" val="3373393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s-MX" sz="7200" b="1" dirty="0">
                <a:solidFill>
                  <a:srgbClr val="C00000"/>
                </a:solidFill>
              </a:rPr>
              <a:t>Reportes</a:t>
            </a:r>
          </a:p>
        </p:txBody>
      </p:sp>
      <p:sp>
        <p:nvSpPr>
          <p:cNvPr id="3" name="Content Placeholder 2"/>
          <p:cNvSpPr>
            <a:spLocks noGrp="1"/>
          </p:cNvSpPr>
          <p:nvPr>
            <p:ph idx="1"/>
          </p:nvPr>
        </p:nvSpPr>
        <p:spPr>
          <a:xfrm>
            <a:off x="570523" y="1524000"/>
            <a:ext cx="10621108" cy="4800600"/>
          </a:xfrm>
        </p:spPr>
        <p:txBody>
          <a:bodyPr>
            <a:normAutofit fontScale="92500" lnSpcReduction="10000"/>
          </a:bodyPr>
          <a:lstStyle/>
          <a:p>
            <a:r>
              <a:rPr lang="es-MX" b="1" dirty="0" smtClean="0"/>
              <a:t>El Centro Regional deberá reportar anualmente al departamento todo lo relacionado con la implementación de los requerimientos de esta sección.</a:t>
            </a:r>
          </a:p>
          <a:p>
            <a:r>
              <a:rPr lang="es-MX" b="1" dirty="0" smtClean="0"/>
              <a:t>El reporte incluirá:</a:t>
            </a:r>
          </a:p>
          <a:p>
            <a:pPr lvl="1"/>
            <a:r>
              <a:rPr lang="es-MX" b="1" dirty="0" smtClean="0"/>
              <a:t>Las acciones que el Centro Regional tomó para mejorar la asistencia pública y la participación de los interesados en las juntas, incluyendo pero no limitándose a la asistencia y participación de las comunidades  marginadas. </a:t>
            </a:r>
          </a:p>
          <a:p>
            <a:pPr lvl="1"/>
            <a:r>
              <a:rPr lang="es-MX" b="1" dirty="0" smtClean="0"/>
              <a:t>Copias de las notas de las juntas y comentarios de los que asisten. </a:t>
            </a:r>
          </a:p>
          <a:p>
            <a:pPr lvl="1"/>
            <a:r>
              <a:rPr lang="es-MX" b="1" dirty="0" smtClean="0"/>
              <a:t>Si la información descrita en esta sección indica la necesidad de reducir desigualdades en la adquisición de servicios entre los clientes del  área geográfica del Centro Regional.  Si la información no indica esa necesidad, entonces cuales son las recomendaciones del Centro Regional y el plan para promover equidad y reducir desigualdades en la adquisición de servicios. </a:t>
            </a:r>
          </a:p>
          <a:p>
            <a:pPr lvl="1"/>
            <a:r>
              <a:rPr lang="es-MX" b="1" dirty="0" smtClean="0"/>
              <a:t>Cada centro regional y el departamento deberán publicar anualmente los reportes en su página Web a más tardar el 31 de agosto. </a:t>
            </a:r>
          </a:p>
          <a:p>
            <a:endParaRPr lang="es-MX" dirty="0"/>
          </a:p>
        </p:txBody>
      </p:sp>
    </p:spTree>
    <p:extLst>
      <p:ext uri="{BB962C8B-B14F-4D97-AF65-F5344CB8AC3E}">
        <p14:creationId xmlns:p14="http://schemas.microsoft.com/office/powerpoint/2010/main" val="3621301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6000" b="1" dirty="0">
                <a:solidFill>
                  <a:srgbClr val="C00000"/>
                </a:solidFill>
              </a:rPr>
              <a:t>Requerimientos para DDS</a:t>
            </a:r>
            <a:endParaRPr lang="en-US" sz="6000"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s-CO" b="1" dirty="0" smtClean="0"/>
              <a:t>El departamento consultará  con los interesados, incluyendo clientes y familias, que reflejen la etnicidad y la diversidad del lenguaje de los clientes del centro regional, así como de los que ejercen abogacía en el centro regional, proveedores, la agencia de  protección y abogacía descrita en la sección  4901, y aquellas entidades designadas como Centros Universitarios para la excelencia en la educación de las Discapacidades del Desarrollo, Investigación, y  Servicio de acuerdo con la Sección 15061 del Titulo 42 del Código de Estados Unidos, para lograr los siguientes objetivos: </a:t>
            </a:r>
          </a:p>
          <a:p>
            <a:pPr marL="914400" lvl="1" indent="-514350">
              <a:buFont typeface="+mj-lt"/>
              <a:buAutoNum type="alphaLcParenR"/>
            </a:pPr>
            <a:r>
              <a:rPr lang="es-CO" b="1" dirty="0" smtClean="0"/>
              <a:t> Revisar la información compilada de acuerdo con la subdivisión (a). </a:t>
            </a:r>
          </a:p>
          <a:p>
            <a:pPr marL="914400" lvl="1" indent="-514350">
              <a:buFont typeface="+mj-lt"/>
              <a:buAutoNum type="alphaLcParenR"/>
            </a:pPr>
            <a:r>
              <a:rPr lang="es-CO" b="1" dirty="0" smtClean="0"/>
              <a:t> Identificar obstáculos al acceso equitativo de los servicios y apoyos entre clientes y desarrollar recomendaciones que ayuden a reducir las desigualdades en los gastos de la adquisición de servicios. </a:t>
            </a:r>
          </a:p>
          <a:p>
            <a:pPr marL="914400" lvl="1" indent="-514350">
              <a:buFont typeface="+mj-lt"/>
              <a:buAutoNum type="alphaLcParenR"/>
            </a:pPr>
            <a:r>
              <a:rPr lang="es-CO" b="1" dirty="0" smtClean="0"/>
              <a:t>Motivar el desarrollo y expansión de servicios culturalmente apropiados, prestación y coordinación de servicios. </a:t>
            </a:r>
          </a:p>
          <a:p>
            <a:pPr marL="914400" lvl="1" indent="-514350">
              <a:buFont typeface="+mj-lt"/>
              <a:buAutoNum type="alphaLcParenR"/>
            </a:pPr>
            <a:r>
              <a:rPr lang="es-CO" b="1" dirty="0" smtClean="0"/>
              <a:t>Identificar las mejores prácticas para reducir la desigualdad y promover la equidad. </a:t>
            </a:r>
          </a:p>
          <a:p>
            <a:pPr marL="914400" lvl="1" indent="-514350">
              <a:buFont typeface="+mj-lt"/>
              <a:buAutoNum type="alphaLcParenR"/>
            </a:pPr>
            <a:r>
              <a:rPr lang="es-CO" b="1" dirty="0" smtClean="0"/>
              <a:t>El departamento reportará el estatus de sus esfuerzos para satisfacer los requerimientos del párrafo (1) durante el proceso de audiencias del subcomité  del presupuesto legislativo del  2018–19 </a:t>
            </a:r>
            <a:endParaRPr lang="es-CO" b="1" dirty="0"/>
          </a:p>
        </p:txBody>
      </p:sp>
    </p:spTree>
    <p:extLst>
      <p:ext uri="{BB962C8B-B14F-4D97-AF65-F5344CB8AC3E}">
        <p14:creationId xmlns:p14="http://schemas.microsoft.com/office/powerpoint/2010/main" val="2486584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b="1" dirty="0">
                <a:solidFill>
                  <a:srgbClr val="C00000"/>
                </a:solidFill>
              </a:rPr>
              <a:t>Gastos de POS (Adquisición de servicios)</a:t>
            </a:r>
            <a:endParaRPr lang="en-US" b="1" dirty="0">
              <a:solidFill>
                <a:srgbClr val="C00000"/>
              </a:solidFill>
            </a:endParaRPr>
          </a:p>
        </p:txBody>
      </p:sp>
      <p:sp>
        <p:nvSpPr>
          <p:cNvPr id="3" name="Content Placeholder 2"/>
          <p:cNvSpPr>
            <a:spLocks noGrp="1"/>
          </p:cNvSpPr>
          <p:nvPr>
            <p:ph idx="1"/>
          </p:nvPr>
        </p:nvSpPr>
        <p:spPr/>
        <p:txBody>
          <a:bodyPr/>
          <a:lstStyle/>
          <a:p>
            <a:r>
              <a:rPr lang="es-MX" b="1" dirty="0"/>
              <a:t>El reporte muestra el costo de los servicios que han sido pagados por el centro regional. </a:t>
            </a:r>
          </a:p>
          <a:p>
            <a:pPr lvl="1"/>
            <a:r>
              <a:rPr lang="es-MX" b="1" dirty="0"/>
              <a:t>No incluye servicios coordinados a través de recursos genéricos tales como el Medicare, Medi-Cal, seguro privado, SSI.</a:t>
            </a:r>
          </a:p>
          <a:p>
            <a:pPr lvl="1"/>
            <a:r>
              <a:rPr lang="es-MX" b="1" dirty="0"/>
              <a:t>No incluye los servicios provistos a través de contrato como el transporte.</a:t>
            </a:r>
          </a:p>
          <a:p>
            <a:pPr lvl="1"/>
            <a:r>
              <a:rPr lang="es-MX" b="1" dirty="0"/>
              <a:t>El uso no incluye servicios provistos pero no pagados debido a la tardía de las facturas.</a:t>
            </a:r>
          </a:p>
          <a:p>
            <a:pPr lvl="1"/>
            <a:endParaRPr lang="en-US" dirty="0" smtClean="0"/>
          </a:p>
        </p:txBody>
      </p:sp>
    </p:spTree>
    <p:extLst>
      <p:ext uri="{BB962C8B-B14F-4D97-AF65-F5344CB8AC3E}">
        <p14:creationId xmlns:p14="http://schemas.microsoft.com/office/powerpoint/2010/main" val="1711420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13284</TotalTime>
  <Words>1426</Words>
  <Application>Microsoft Office PowerPoint</Application>
  <PresentationFormat>Widescreen</PresentationFormat>
  <Paragraphs>148</Paragraphs>
  <Slides>51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51</vt:i4>
      </vt:variant>
    </vt:vector>
  </HeadingPairs>
  <TitlesOfParts>
    <vt:vector size="59" baseType="lpstr">
      <vt:lpstr>Arial</vt:lpstr>
      <vt:lpstr>Calibri</vt:lpstr>
      <vt:lpstr>Calibri Light</vt:lpstr>
      <vt:lpstr>Courier New</vt:lpstr>
      <vt:lpstr>Times New Roman</vt:lpstr>
      <vt:lpstr>Office Theme</vt:lpstr>
      <vt:lpstr>1_Office Theme</vt:lpstr>
      <vt:lpstr>3_Office Theme</vt:lpstr>
      <vt:lpstr>PowerPoint Presentation</vt:lpstr>
      <vt:lpstr> ¿Por Qué? </vt:lpstr>
      <vt:lpstr>Compilación de Datos</vt:lpstr>
      <vt:lpstr>Metas para esta Presentación</vt:lpstr>
      <vt:lpstr>Publicación de Datos</vt:lpstr>
      <vt:lpstr>Juntas Públicas</vt:lpstr>
      <vt:lpstr>Reportes</vt:lpstr>
      <vt:lpstr>Requerimientos para DDS</vt:lpstr>
      <vt:lpstr>Gastos de POS (Adquisición de servicios)</vt:lpstr>
      <vt:lpstr>PowerPoint Presentation</vt:lpstr>
      <vt:lpstr>PowerPoint Presentation</vt:lpstr>
      <vt:lpstr>El RCEB Año tras Año</vt:lpstr>
      <vt:lpstr>PowerPoint Presentation</vt:lpstr>
      <vt:lpstr>PowerPoint Presentation</vt:lpstr>
      <vt:lpstr>PowerPoint Presentation</vt:lpstr>
      <vt:lpstr>En General los que Viven en el Hogar</vt:lpstr>
      <vt:lpstr>Adultos que Viven en el Hogar</vt:lpstr>
      <vt:lpstr>Los que Viven en el Hogar</vt:lpstr>
      <vt:lpstr>Gastos de Todas las Edades por Etnia</vt:lpstr>
      <vt:lpstr>Gastos por Etnia. Edades 3 a 21</vt:lpstr>
      <vt:lpstr>Gastos por Etnia. Menores de 3 Años</vt:lpstr>
      <vt:lpstr>Gastos por Etnia. Mas de 22 Años</vt:lpstr>
      <vt:lpstr>2017-2018 Gastos por Etnia y Edad</vt:lpstr>
      <vt:lpstr>Gastos por Edad</vt:lpstr>
      <vt:lpstr>Comparación Entre los que Viven Dentro y Fuera del Hogar</vt:lpstr>
      <vt:lpstr>Gastos de Menores de 3 Años por Lenguaje</vt:lpstr>
      <vt:lpstr>Gastos de Adultos por Residencia y Etnia</vt:lpstr>
      <vt:lpstr>Gastos de Todas las Edades por lenguaje</vt:lpstr>
      <vt:lpstr>Gastos por Lenguaje y Condiciones de Vivienda</vt:lpstr>
      <vt:lpstr>Uso de Servicios Autorizados</vt:lpstr>
      <vt:lpstr>Por Diagnóstico</vt:lpstr>
      <vt:lpstr>Gastos Por Diagnóstico</vt:lpstr>
      <vt:lpstr>Gastos por Diagnóstico Año tras Año</vt:lpstr>
      <vt:lpstr>Gastos Relacionados con el Seguro</vt:lpstr>
      <vt:lpstr>Gastos del Seguro por Diagnóstico en 2018</vt:lpstr>
      <vt:lpstr>Comparación de Gastos del Seguro por Etnia</vt:lpstr>
      <vt:lpstr>Personas SIN Compra de Servicios</vt:lpstr>
      <vt:lpstr>La NO Compra de Servicios por Etnia</vt:lpstr>
      <vt:lpstr>No Compra de Servicios por Etnia Año tras Año</vt:lpstr>
      <vt:lpstr>No Compra de Servicios por Lenguaje</vt:lpstr>
      <vt:lpstr>Adultos Sin Compra de Servicios por Lenguaje Año tras Año</vt:lpstr>
      <vt:lpstr>No Compra de Servicios por Diagnóstico</vt:lpstr>
      <vt:lpstr>Gastos por Diagnóstico en 2016 - 2017</vt:lpstr>
      <vt:lpstr> Resumen</vt:lpstr>
      <vt:lpstr>Resumen</vt:lpstr>
      <vt:lpstr>Resumen</vt:lpstr>
      <vt:lpstr>Los Esfuerzos En Curso</vt:lpstr>
      <vt:lpstr>Medidas Adoptadas</vt:lpstr>
      <vt:lpstr>Fondos de ABX2-1</vt:lpstr>
      <vt:lpstr>Siga Estos Pasos Para ver Esta Información en Nuestra Pagina Web rceb.org</vt:lpstr>
      <vt:lpstr>¿Qué Opina?</vt:lpstr>
    </vt:vector>
  </TitlesOfParts>
  <Company>Regional Center of the East Bay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Jairo Guiza</dc:creator>
  <cp:lastModifiedBy>Michi Toy</cp:lastModifiedBy>
  <cp:revision>112</cp:revision>
  <cp:lastPrinted>2019-02-23T00:29:18Z</cp:lastPrinted>
  <dcterms:created xsi:type="dcterms:W3CDTF">2019-02-07T23:08:24Z</dcterms:created>
  <dcterms:modified xsi:type="dcterms:W3CDTF">2019-03-21T00:09:13Z</dcterms:modified>
</cp:coreProperties>
</file>